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5" r:id="rId6"/>
  </p:sldMasterIdLst>
  <p:notesMasterIdLst>
    <p:notesMasterId r:id="rId47"/>
  </p:notesMasterIdLst>
  <p:handoutMasterIdLst>
    <p:handoutMasterId r:id="rId48"/>
  </p:handoutMasterIdLst>
  <p:sldIdLst>
    <p:sldId id="423" r:id="rId7"/>
    <p:sldId id="261" r:id="rId8"/>
    <p:sldId id="263" r:id="rId9"/>
    <p:sldId id="264" r:id="rId10"/>
    <p:sldId id="265" r:id="rId11"/>
    <p:sldId id="278" r:id="rId12"/>
    <p:sldId id="424" r:id="rId13"/>
    <p:sldId id="383" r:id="rId14"/>
    <p:sldId id="384" r:id="rId15"/>
    <p:sldId id="385" r:id="rId16"/>
    <p:sldId id="285" r:id="rId17"/>
    <p:sldId id="286" r:id="rId18"/>
    <p:sldId id="370" r:id="rId19"/>
    <p:sldId id="399" r:id="rId20"/>
    <p:sldId id="287" r:id="rId21"/>
    <p:sldId id="288" r:id="rId22"/>
    <p:sldId id="289" r:id="rId23"/>
    <p:sldId id="386" r:id="rId24"/>
    <p:sldId id="387" r:id="rId25"/>
    <p:sldId id="388" r:id="rId26"/>
    <p:sldId id="389" r:id="rId27"/>
    <p:sldId id="310" r:id="rId28"/>
    <p:sldId id="291" r:id="rId29"/>
    <p:sldId id="400" r:id="rId30"/>
    <p:sldId id="393" r:id="rId31"/>
    <p:sldId id="294" r:id="rId32"/>
    <p:sldId id="298" r:id="rId33"/>
    <p:sldId id="305" r:id="rId34"/>
    <p:sldId id="297" r:id="rId35"/>
    <p:sldId id="307" r:id="rId36"/>
    <p:sldId id="308" r:id="rId37"/>
    <p:sldId id="309" r:id="rId38"/>
    <p:sldId id="306" r:id="rId39"/>
    <p:sldId id="401" r:id="rId40"/>
    <p:sldId id="295" r:id="rId41"/>
    <p:sldId id="425" r:id="rId42"/>
    <p:sldId id="262" r:id="rId43"/>
    <p:sldId id="426" r:id="rId44"/>
    <p:sldId id="427" r:id="rId45"/>
    <p:sldId id="4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65174" autoAdjust="0"/>
  </p:normalViewPr>
  <p:slideViewPr>
    <p:cSldViewPr snapToGrid="0">
      <p:cViewPr varScale="1">
        <p:scale>
          <a:sx n="56" d="100"/>
          <a:sy n="56" d="100"/>
        </p:scale>
        <p:origin x="1790"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pPr/>
              <a:t>5/9/2018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pPr/>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pPr/>
              <a:t>5/9/2018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pPr/>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Predictive_modelling" TargetMode="External"/><Relationship Id="rId7" Type="http://schemas.openxmlformats.org/officeDocument/2006/relationships/hyperlink" Target="https://en.wikipedia.org/wiki/Kaggle#cite_note-4"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Intellectual_property" TargetMode="External"/><Relationship Id="rId5" Type="http://schemas.openxmlformats.org/officeDocument/2006/relationships/hyperlink" Target="https://en.wikipedia.org/wiki/Crowdsourcing" TargetMode="External"/><Relationship Id="rId4" Type="http://schemas.openxmlformats.org/officeDocument/2006/relationships/hyperlink" Target="https://en.wikipedia.org/wiki/Analytic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Accuracy_and_precision#In_binary_classifica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versity.org/wiki/Correl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exactly is Machine Learning?</a:t>
            </a:r>
          </a:p>
          <a:p>
            <a:endParaRPr lang="en-US" dirty="0"/>
          </a:p>
          <a:p>
            <a:pPr marL="0" marR="0" lvl="0" indent="0" algn="l" rtl="0">
              <a:lnSpc>
                <a:spcPct val="120000"/>
              </a:lnSpc>
              <a:spcBef>
                <a:spcPts val="0"/>
              </a:spcBef>
              <a:spcAft>
                <a:spcPts val="0"/>
              </a:spcAft>
              <a:buClr>
                <a:schemeClr val="lt1"/>
              </a:buClr>
              <a:buSzPts val="3000"/>
              <a:buFont typeface="Arial"/>
              <a:buNone/>
            </a:pPr>
            <a:r>
              <a:rPr lang="en-US" sz="1200" b="1" dirty="0"/>
              <a:t>Basic definition: </a:t>
            </a:r>
          </a:p>
          <a:p>
            <a:pPr marL="0" marR="0" lvl="0" indent="0" algn="l" rtl="0">
              <a:lnSpc>
                <a:spcPct val="120000"/>
              </a:lnSpc>
              <a:spcBef>
                <a:spcPts val="0"/>
              </a:spcBef>
              <a:spcAft>
                <a:spcPts val="0"/>
              </a:spcAft>
              <a:buClr>
                <a:schemeClr val="lt1"/>
              </a:buClr>
              <a:buSzPts val="3000"/>
              <a:buFont typeface="Arial"/>
              <a:buNone/>
            </a:pPr>
            <a:r>
              <a:rPr lang="en-US" sz="1200" dirty="0"/>
              <a:t>The field of study that gives computers the ability to learn without being explicitly programmed.</a:t>
            </a:r>
          </a:p>
          <a:p>
            <a:pPr marL="0" marR="0" lvl="0" indent="0" algn="l" rtl="0">
              <a:lnSpc>
                <a:spcPct val="120000"/>
              </a:lnSpc>
              <a:spcBef>
                <a:spcPts val="0"/>
              </a:spcBef>
              <a:spcAft>
                <a:spcPts val="0"/>
              </a:spcAft>
              <a:buClr>
                <a:schemeClr val="lt1"/>
              </a:buClr>
              <a:buSzPts val="3000"/>
              <a:buFont typeface="Arial"/>
              <a:buNone/>
            </a:pPr>
            <a:endParaRPr lang="en-US" sz="1200" dirty="0"/>
          </a:p>
          <a:p>
            <a:pPr marL="0" marR="0" lvl="0" indent="0" algn="l" rtl="0">
              <a:lnSpc>
                <a:spcPct val="120000"/>
              </a:lnSpc>
              <a:spcBef>
                <a:spcPts val="0"/>
              </a:spcBef>
              <a:spcAft>
                <a:spcPts val="0"/>
              </a:spcAft>
              <a:buClr>
                <a:schemeClr val="lt1"/>
              </a:buClr>
              <a:buSzPts val="3000"/>
              <a:buFont typeface="Arial"/>
              <a:buNone/>
            </a:pPr>
            <a:r>
              <a:rPr lang="en-US" sz="1200" b="1" dirty="0"/>
              <a:t>Technical definition:</a:t>
            </a:r>
          </a:p>
          <a:p>
            <a:pPr marL="0" marR="0" lvl="0" indent="0" algn="l" rtl="0">
              <a:lnSpc>
                <a:spcPct val="120000"/>
              </a:lnSpc>
              <a:spcBef>
                <a:spcPts val="0"/>
              </a:spcBef>
              <a:spcAft>
                <a:spcPts val="0"/>
              </a:spcAft>
              <a:buClr>
                <a:schemeClr val="lt1"/>
              </a:buClr>
              <a:buSzPts val="3000"/>
              <a:buFont typeface="Arial"/>
              <a:buNone/>
            </a:pPr>
            <a:r>
              <a:rPr lang="en-US" sz="1200" dirty="0"/>
              <a:t>The creation and evaluation of algorithms that facilitate pattern recognition, classification, and prediction, based on models derived from existing data. Or more formally: program P is said to </a:t>
            </a:r>
            <a:r>
              <a:rPr lang="en-US" sz="1200" i="1" dirty="0"/>
              <a:t>learn </a:t>
            </a:r>
            <a:r>
              <a:rPr lang="en-US" sz="1200" dirty="0"/>
              <a:t>from experience E with respect to some task T and some performance P, if it’s performance on T, as measured by P improves with experience E.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D4B5B7-85EF-4E48-AC80-2380FACD9C23}"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145420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so that’s our training set.</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13</a:t>
            </a:fld>
            <a:endParaRPr lang="en-US"/>
          </a:p>
        </p:txBody>
      </p:sp>
    </p:spTree>
    <p:extLst>
      <p:ext uri="{BB962C8B-B14F-4D97-AF65-F5344CB8AC3E}">
        <p14:creationId xmlns:p14="http://schemas.microsoft.com/office/powerpoint/2010/main" val="379375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we predict the labels for 2016. </a:t>
            </a:r>
          </a:p>
        </p:txBody>
      </p:sp>
      <p:sp>
        <p:nvSpPr>
          <p:cNvPr id="4" name="Slide Number Placeholder 3"/>
          <p:cNvSpPr>
            <a:spLocks noGrp="1"/>
          </p:cNvSpPr>
          <p:nvPr>
            <p:ph type="sldNum" sz="quarter" idx="10"/>
          </p:nvPr>
        </p:nvSpPr>
        <p:spPr/>
        <p:txBody>
          <a:bodyPr/>
          <a:lstStyle/>
          <a:p>
            <a:fld id="{4CFD207A-07DF-40AD-A916-9872E089CE7A}" type="slidenum">
              <a:rPr lang="en-US" smtClean="0"/>
              <a:pPr/>
              <a:t>14</a:t>
            </a:fld>
            <a:endParaRPr lang="en-US"/>
          </a:p>
        </p:txBody>
      </p:sp>
    </p:spTree>
    <p:extLst>
      <p:ext uri="{BB962C8B-B14F-4D97-AF65-F5344CB8AC3E}">
        <p14:creationId xmlns:p14="http://schemas.microsoft.com/office/powerpoint/2010/main" val="1979090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formal about it,</a:t>
            </a:r>
            <a:r>
              <a:rPr lang="en-US" baseline="0" dirty="0"/>
              <a:t> *Read*</a:t>
            </a:r>
          </a:p>
          <a:p>
            <a:r>
              <a:rPr lang="en-US" baseline="0" dirty="0"/>
              <a:t>The features are also called *read* so you can choose whatever terminology you like.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15</a:t>
            </a:fld>
            <a:endParaRPr lang="en-US"/>
          </a:p>
        </p:txBody>
      </p:sp>
    </p:spTree>
    <p:extLst>
      <p:ext uri="{BB962C8B-B14F-4D97-AF65-F5344CB8AC3E}">
        <p14:creationId xmlns:p14="http://schemas.microsoft.com/office/powerpoint/2010/main" val="3486424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formally, we</a:t>
            </a:r>
            <a:r>
              <a:rPr lang="en-US" baseline="0" dirty="0"/>
              <a:t> are given a training set of feature label pairs xi </a:t>
            </a:r>
            <a:r>
              <a:rPr lang="en-US" baseline="0" dirty="0" err="1"/>
              <a:t>yi</a:t>
            </a:r>
            <a:r>
              <a:rPr lang="en-US" baseline="0" dirty="0"/>
              <a:t>, and there are n of them, and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16</a:t>
            </a:fld>
            <a:endParaRPr lang="en-US"/>
          </a:p>
        </p:txBody>
      </p:sp>
    </p:spTree>
    <p:extLst>
      <p:ext uri="{BB962C8B-B14F-4D97-AF65-F5344CB8AC3E}">
        <p14:creationId xmlns:p14="http://schemas.microsoft.com/office/powerpoint/2010/main" val="3309762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simple version of the manhole example</a:t>
            </a:r>
            <a:r>
              <a:rPr lang="en-US" baseline="0" dirty="0"/>
              <a:t> where we have only two features, *Read*. So each observation can be represented as a point on a 2d graph, which means I can plot the whole dataset.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17</a:t>
            </a:fld>
            <a:endParaRPr lang="en-US"/>
          </a:p>
        </p:txBody>
      </p:sp>
    </p:spTree>
    <p:extLst>
      <p:ext uri="{BB962C8B-B14F-4D97-AF65-F5344CB8AC3E}">
        <p14:creationId xmlns:p14="http://schemas.microsoft.com/office/powerpoint/2010/main" val="1514147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It might be very complicated, but the way to use is is not complicated:</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22</a:t>
            </a:fld>
            <a:endParaRPr lang="en-US"/>
          </a:p>
        </p:txBody>
      </p:sp>
    </p:spTree>
    <p:extLst>
      <p:ext uri="{BB962C8B-B14F-4D97-AF65-F5344CB8AC3E}">
        <p14:creationId xmlns:p14="http://schemas.microsoft.com/office/powerpoint/2010/main" val="80244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a lot if</a:t>
            </a:r>
            <a:r>
              <a:rPr lang="en-US" baseline="0" dirty="0"/>
              <a:t> you can answer yes/no questions. For instance, think about handwriting recognition. For each letter on a page, we’re going to evaluate whether it’s a letter A, yes or no. Your spam detector in your computer has machine learning in it – each email that comes in has to be evaluated as to whether or not it is spam. Credit defaults – whether or not you get a loan depends on whether the bank predicts that you’re going to default on that loan or not, yes or no. In my lab, we do a lot of work on predicting medical outcomes. We want to know whether something will happen to a patient within a particular period of time.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23</a:t>
            </a:fld>
            <a:endParaRPr lang="en-US"/>
          </a:p>
        </p:txBody>
      </p:sp>
    </p:spTree>
    <p:extLst>
      <p:ext uri="{BB962C8B-B14F-4D97-AF65-F5344CB8AC3E}">
        <p14:creationId xmlns:p14="http://schemas.microsoft.com/office/powerpoint/2010/main" val="4250777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likely, unless you’re</a:t>
            </a:r>
            <a:r>
              <a:rPr lang="en-US" baseline="0" dirty="0"/>
              <a:t> interested in developing your own algorithms, you will never need to program these yourself, they are already programmed in by someone else. If you’re just going to be a consumer of these, you can use the code that’s already written for them. All of these are covered in the intro to ML course. But in order to use them effectively, you have to know what they are doing. Otherwise you could run into issues. But if you can figure out how to use these, you have an extremely powerful tool on your hands.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24</a:t>
            </a:fld>
            <a:endParaRPr lang="en-US"/>
          </a:p>
        </p:txBody>
      </p:sp>
    </p:spTree>
    <p:extLst>
      <p:ext uri="{BB962C8B-B14F-4D97-AF65-F5344CB8AC3E}">
        <p14:creationId xmlns:p14="http://schemas.microsoft.com/office/powerpoint/2010/main" val="155403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
        <p:nvSpPr>
          <p:cNvPr id="3" name="Notes Placeholder 2"/>
          <p:cNvSpPr>
            <a:spLocks noGrp="1"/>
          </p:cNvSpPr>
          <p:nvPr>
            <p:ph type="body" idx="1"/>
          </p:nvPr>
        </p:nvSpPr>
        <p:spPr/>
        <p:txBody>
          <a:bodyPr/>
          <a:lstStyle/>
          <a:p>
            <a:r>
              <a:rPr lang="en-US" dirty="0"/>
              <a:t>regression</a:t>
            </a:r>
          </a:p>
        </p:txBody>
      </p:sp>
    </p:spTree>
    <p:extLst>
      <p:ext uri="{BB962C8B-B14F-4D97-AF65-F5344CB8AC3E}">
        <p14:creationId xmlns:p14="http://schemas.microsoft.com/office/powerpoint/2010/main" val="108871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Supervised regression =</a:t>
            </a:r>
            <a:r>
              <a:rPr lang="en-US" baseline="0"/>
              <a:t> regression</a:t>
            </a:r>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pPr/>
              <a:t>26</a:t>
            </a:fld>
            <a:endParaRPr lang="en-US"/>
          </a:p>
        </p:txBody>
      </p:sp>
    </p:spTree>
    <p:extLst>
      <p:ext uri="{BB962C8B-B14F-4D97-AF65-F5344CB8AC3E}">
        <p14:creationId xmlns:p14="http://schemas.microsoft.com/office/powerpoint/2010/main" val="48315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What is behind Machine Learning?</a:t>
            </a:r>
          </a:p>
          <a:p>
            <a:endParaRPr lang="en-US" dirty="0">
              <a:solidFill>
                <a:schemeClr val="tx2"/>
              </a:solidFill>
              <a:latin typeface="Segoe" pitchFamily="34" charset="0"/>
            </a:endParaRPr>
          </a:p>
          <a:p>
            <a:pPr marL="0" lvl="0" indent="0" rtl="0">
              <a:spcBef>
                <a:spcPts val="0"/>
              </a:spcBef>
              <a:spcAft>
                <a:spcPts val="0"/>
              </a:spcAft>
              <a:buNone/>
            </a:pPr>
            <a:r>
              <a:rPr lang="en-US" sz="1200" dirty="0"/>
              <a:t>The two main paradigms in machine learning are supervised and unsupervised learnin</a:t>
            </a:r>
            <a:r>
              <a:rPr lang="en-US" sz="1200" b="1" dirty="0"/>
              <a:t>g.</a:t>
            </a:r>
            <a:br>
              <a:rPr lang="en-US" sz="1200" b="1" dirty="0"/>
            </a:br>
            <a:endParaRPr lang="en-US" sz="1200" b="1" dirty="0"/>
          </a:p>
          <a:p>
            <a:pPr marL="0" lvl="0" indent="0" rtl="0">
              <a:spcBef>
                <a:spcPts val="0"/>
              </a:spcBef>
              <a:spcAft>
                <a:spcPts val="0"/>
              </a:spcAft>
              <a:buNone/>
            </a:pPr>
            <a:r>
              <a:rPr lang="en-US" sz="1200" b="1" dirty="0"/>
              <a:t>Supervised Learning:</a:t>
            </a:r>
          </a:p>
          <a:p>
            <a:pPr marL="0" lvl="0" indent="0" rtl="0">
              <a:spcBef>
                <a:spcPts val="0"/>
              </a:spcBef>
              <a:spcAft>
                <a:spcPts val="0"/>
              </a:spcAft>
              <a:buNone/>
            </a:pPr>
            <a:r>
              <a:rPr lang="en-US" sz="1200" b="1" dirty="0"/>
              <a:t> </a:t>
            </a:r>
            <a:r>
              <a:rPr lang="en-US" sz="1200" dirty="0"/>
              <a:t>Objects in a given collection are classified using a set of attributes, or features. The result of the classification process is a set of rules that prescribe assignments of objects to classes based solely on values of features.</a:t>
            </a:r>
          </a:p>
          <a:p>
            <a:pPr marL="0" lvl="0" indent="0" rtl="0">
              <a:spcBef>
                <a:spcPts val="0"/>
              </a:spcBef>
              <a:spcAft>
                <a:spcPts val="0"/>
              </a:spcAft>
              <a:buNone/>
            </a:pPr>
            <a:endParaRPr lang="en-US" sz="1200" b="1" dirty="0"/>
          </a:p>
          <a:p>
            <a:pPr marL="0" lvl="0" indent="0" rtl="0">
              <a:spcBef>
                <a:spcPts val="0"/>
              </a:spcBef>
              <a:spcAft>
                <a:spcPts val="0"/>
              </a:spcAft>
              <a:buNone/>
            </a:pPr>
            <a:r>
              <a:rPr lang="en-US" sz="1200" b="1" dirty="0"/>
              <a:t>Unsupervised learning:</a:t>
            </a:r>
          </a:p>
          <a:p>
            <a:pPr marL="0" lvl="0" indent="0" rtl="0">
              <a:spcBef>
                <a:spcPts val="0"/>
              </a:spcBef>
              <a:spcAft>
                <a:spcPts val="0"/>
              </a:spcAft>
              <a:buNone/>
            </a:pPr>
            <a:r>
              <a:rPr lang="en-US" sz="1200" b="1" dirty="0"/>
              <a:t> </a:t>
            </a:r>
            <a:r>
              <a:rPr lang="en-US" sz="1200" dirty="0"/>
              <a:t>Objects are not assigned class labels. The goal is to explore the data and discover similarities between objects. Similarities are used to define groups of objects, referred to as clusters.</a:t>
            </a:r>
          </a:p>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2</a:t>
            </a:fld>
            <a:endParaRPr lang="en-US"/>
          </a:p>
        </p:txBody>
      </p:sp>
    </p:spTree>
    <p:extLst>
      <p:ext uri="{BB962C8B-B14F-4D97-AF65-F5344CB8AC3E}">
        <p14:creationId xmlns:p14="http://schemas.microsoft.com/office/powerpoint/2010/main" val="91649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include number</a:t>
            </a:r>
            <a:r>
              <a:rPr lang="is-IS" dirty="0"/>
              <a:t>… times</a:t>
            </a:r>
            <a:r>
              <a:rPr lang="is-IS" baseline="0" dirty="0"/>
              <a:t> number of ..., Or if could have a complicated function like log or square root in it.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33</a:t>
            </a:fld>
            <a:endParaRPr lang="en-US"/>
          </a:p>
        </p:txBody>
      </p:sp>
    </p:spTree>
    <p:extLst>
      <p:ext uri="{BB962C8B-B14F-4D97-AF65-F5344CB8AC3E}">
        <p14:creationId xmlns:p14="http://schemas.microsoft.com/office/powerpoint/2010/main" val="30749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34</a:t>
            </a:fld>
            <a:endParaRPr lang="en-US"/>
          </a:p>
        </p:txBody>
      </p:sp>
    </p:spTree>
    <p:extLst>
      <p:ext uri="{BB962C8B-B14F-4D97-AF65-F5344CB8AC3E}">
        <p14:creationId xmlns:p14="http://schemas.microsoft.com/office/powerpoint/2010/main" val="1374038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lots of other supervised problems.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35</a:t>
            </a:fld>
            <a:endParaRPr lang="en-US"/>
          </a:p>
        </p:txBody>
      </p:sp>
    </p:spTree>
    <p:extLst>
      <p:ext uri="{BB962C8B-B14F-4D97-AF65-F5344CB8AC3E}">
        <p14:creationId xmlns:p14="http://schemas.microsoft.com/office/powerpoint/2010/main" val="1684653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Kaggle</a:t>
            </a:r>
            <a:r>
              <a:rPr lang="en-US" sz="1200" b="0" i="0" kern="1200" dirty="0">
                <a:solidFill>
                  <a:schemeClr val="tx1"/>
                </a:solidFill>
                <a:effectLst/>
                <a:latin typeface="+mn-lt"/>
                <a:ea typeface="+mn-ea"/>
                <a:cs typeface="+mn-cs"/>
              </a:rPr>
              <a:t> is a platform for </a:t>
            </a:r>
            <a:r>
              <a:rPr lang="en-US" sz="1200" b="0" i="0" u="none" strike="noStrike" kern="1200" dirty="0">
                <a:solidFill>
                  <a:schemeClr val="tx1"/>
                </a:solidFill>
                <a:effectLst/>
                <a:latin typeface="+mn-lt"/>
                <a:ea typeface="+mn-ea"/>
                <a:cs typeface="+mn-cs"/>
                <a:hlinkClick r:id="rId3" tooltip="Predictive modelling"/>
              </a:rPr>
              <a:t>predictive modelling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Analytics"/>
              </a:rPr>
              <a:t>analytics</a:t>
            </a:r>
            <a:r>
              <a:rPr lang="en-US" sz="1200" b="0" i="0" kern="1200" dirty="0">
                <a:solidFill>
                  <a:schemeClr val="tx1"/>
                </a:solidFill>
                <a:effectLst/>
                <a:latin typeface="+mn-lt"/>
                <a:ea typeface="+mn-ea"/>
                <a:cs typeface="+mn-cs"/>
              </a:rPr>
              <a:t> competitions in which statisticians and data miners compete to produce the best models for predicting and describing the datasets uploaded by companies and users. This </a:t>
            </a:r>
            <a:r>
              <a:rPr lang="en-US" sz="1200" b="0" i="0" u="none" strike="noStrike" kern="1200" dirty="0">
                <a:solidFill>
                  <a:schemeClr val="tx1"/>
                </a:solidFill>
                <a:effectLst/>
                <a:latin typeface="+mn-lt"/>
                <a:ea typeface="+mn-ea"/>
                <a:cs typeface="+mn-cs"/>
                <a:hlinkClick r:id="rId5" tooltip="Crowdsourcing"/>
              </a:rPr>
              <a:t>crowdsourcing</a:t>
            </a:r>
            <a:r>
              <a:rPr lang="en-US" sz="1200" b="0" i="0" kern="1200" dirty="0">
                <a:solidFill>
                  <a:schemeClr val="tx1"/>
                </a:solidFill>
                <a:effectLst/>
                <a:latin typeface="+mn-lt"/>
                <a:ea typeface="+mn-ea"/>
                <a:cs typeface="+mn-cs"/>
              </a:rPr>
              <a:t> approach relies on the fact that there are countless strategies that can be applied to any predictive modelling task and it is impossible to know beforehand which technique or analyst will be most effective.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 Kaggle competitions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competition host prepares the data and a description of the problem. Kaggle offers a consulting service which can help the host to do this, as well as frame the competition, anonymize the data, and integrate the winning model into their operations.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Participants experiment with different techniques and compete against each other to produce the best models. Work is shared publicly through Kaggle Scripts to achieve a better benchmark and to inspire new ideas. Submissions are made through Scripts or through private manual upload. For most competitions, submissions are scored immediately (based on their predictive accuracy relative to a hidden solution file) and summarized on a live leaderboard.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the deadline passes, the competition host pays the prize money in exchange for "a worldwide, perpetual, irrevocable and royalty free license [...] to use the winning Entry", i.e. the algorithm, software and related </a:t>
            </a:r>
            <a:r>
              <a:rPr lang="en-US" sz="1200" b="0" i="0" u="none" strike="noStrike" kern="1200" dirty="0">
                <a:solidFill>
                  <a:schemeClr val="tx1"/>
                </a:solidFill>
                <a:effectLst/>
                <a:latin typeface="+mn-lt"/>
                <a:ea typeface="+mn-ea"/>
                <a:cs typeface="+mn-cs"/>
                <a:hlinkClick r:id="rId6" tooltip="Intellectual property"/>
              </a:rPr>
              <a:t>intellectual property</a:t>
            </a:r>
            <a:r>
              <a:rPr lang="en-US" sz="1200" b="0" i="0" kern="1200" dirty="0">
                <a:solidFill>
                  <a:schemeClr val="tx1"/>
                </a:solidFill>
                <a:effectLst/>
                <a:latin typeface="+mn-lt"/>
                <a:ea typeface="+mn-ea"/>
                <a:cs typeface="+mn-cs"/>
              </a:rPr>
              <a:t> developed, which is "non-exclusive unless otherwise specified".</a:t>
            </a:r>
            <a:r>
              <a:rPr lang="en-US" sz="1200" b="0" i="0" u="none" strike="noStrike" kern="1200" baseline="30000" dirty="0">
                <a:solidFill>
                  <a:schemeClr val="tx1"/>
                </a:solidFill>
                <a:effectLst/>
                <a:latin typeface="+mn-lt"/>
                <a:ea typeface="+mn-ea"/>
                <a:cs typeface="+mn-cs"/>
                <a:hlinkClick r:id="rId7"/>
              </a:rPr>
              <a:t>[4]</a:t>
            </a:r>
            <a:r>
              <a:rPr lang="en-US" sz="1200" b="0" i="0" kern="1200" dirty="0">
                <a:solidFill>
                  <a:schemeClr val="tx1"/>
                </a:solidFill>
                <a:effectLst/>
                <a:latin typeface="+mn-lt"/>
                <a:ea typeface="+mn-ea"/>
                <a:cs typeface="+mn-cs"/>
              </a:rPr>
              <a:t> For recruiting competitions, the competition host will screen participants based on their place on the leaderboard, final score, and submitted Scripts if applicable. They will reach out to competitors who look like strong candidates for their open roles to arrange interviews.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B642F0-B3A2-0046-960D-2A9C92B762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201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Titanic: Machine Learning from Disaster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Start here! Predict survival on the Titanic and get familiar with ML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Start here if...</a:t>
            </a:r>
          </a:p>
          <a:p>
            <a:pPr fontAlgn="base"/>
            <a:r>
              <a:rPr lang="en-US" sz="1200" b="0" i="0" kern="1200" dirty="0">
                <a:solidFill>
                  <a:schemeClr val="tx1"/>
                </a:solidFill>
                <a:effectLst/>
                <a:latin typeface="+mn-lt"/>
                <a:ea typeface="+mn-ea"/>
                <a:cs typeface="+mn-cs"/>
              </a:rPr>
              <a:t>You're new to data science and machine learning, or looking for a simple intro to the Kaggle prediction competitions.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Competition Description</a:t>
            </a:r>
          </a:p>
          <a:p>
            <a:pPr fontAlgn="base"/>
            <a:r>
              <a:rPr lang="en-US"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a:p>
            <a:pPr fontAlgn="base"/>
            <a:r>
              <a:rPr lang="en-US" sz="1200" b="0" i="0" kern="1200" dirty="0">
                <a:solidFill>
                  <a:schemeClr val="tx1"/>
                </a:solidFill>
                <a:effectLst/>
                <a:latin typeface="+mn-lt"/>
                <a:ea typeface="+mn-ea"/>
                <a:cs typeface="+mn-cs"/>
              </a:rPr>
              <a:t>In this challenge, we ask you to complete the analysis of what sorts of people were likely to survive. In particular, we ask you to apply the tools of machine learning to predict which passengers survived the tragedy.</a:t>
            </a:r>
          </a:p>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37</a:t>
            </a:fld>
            <a:endParaRPr lang="en-US"/>
          </a:p>
        </p:txBody>
      </p:sp>
    </p:spTree>
    <p:extLst>
      <p:ext uri="{BB962C8B-B14F-4D97-AF65-F5344CB8AC3E}">
        <p14:creationId xmlns:p14="http://schemas.microsoft.com/office/powerpoint/2010/main" val="3357494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Goal</a:t>
            </a:r>
          </a:p>
          <a:p>
            <a:pPr fontAlgn="base"/>
            <a:r>
              <a:rPr lang="en-US" sz="1200" b="0" i="0" kern="1200" dirty="0">
                <a:solidFill>
                  <a:schemeClr val="tx1"/>
                </a:solidFill>
                <a:effectLst/>
                <a:latin typeface="+mn-lt"/>
                <a:ea typeface="+mn-ea"/>
                <a:cs typeface="+mn-cs"/>
              </a:rPr>
              <a:t>It is your job to predict if a passenger survived the sinking of the Titanic or not.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each </a:t>
            </a:r>
            <a:r>
              <a:rPr lang="en-US" sz="1200" b="0" i="0" kern="1200" dirty="0" err="1">
                <a:solidFill>
                  <a:schemeClr val="tx1"/>
                </a:solidFill>
                <a:effectLst/>
                <a:latin typeface="+mn-lt"/>
                <a:ea typeface="+mn-ea"/>
                <a:cs typeface="+mn-cs"/>
              </a:rPr>
              <a:t>PassengerId</a:t>
            </a:r>
            <a:r>
              <a:rPr lang="en-US" sz="1200" b="0" i="0" kern="1200" dirty="0">
                <a:solidFill>
                  <a:schemeClr val="tx1"/>
                </a:solidFill>
                <a:effectLst/>
                <a:latin typeface="+mn-lt"/>
                <a:ea typeface="+mn-ea"/>
                <a:cs typeface="+mn-cs"/>
              </a:rPr>
              <a:t> in the test set, you must predict a 0 or 1 value for the Survived variable.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Metric</a:t>
            </a:r>
          </a:p>
          <a:p>
            <a:pPr fontAlgn="base"/>
            <a:r>
              <a:rPr lang="en-US" sz="1200" b="0" i="0" kern="1200" dirty="0">
                <a:solidFill>
                  <a:schemeClr val="tx1"/>
                </a:solidFill>
                <a:effectLst/>
                <a:latin typeface="+mn-lt"/>
                <a:ea typeface="+mn-ea"/>
                <a:cs typeface="+mn-cs"/>
              </a:rPr>
              <a:t>Your score is the percentage of passengers you correctly predict. This is known simply as </a:t>
            </a:r>
            <a:r>
              <a:rPr lang="en-US" sz="1200" b="0" i="0" u="none" strike="noStrike" kern="1200" dirty="0">
                <a:solidFill>
                  <a:schemeClr val="tx1"/>
                </a:solidFill>
                <a:effectLst/>
                <a:latin typeface="+mn-lt"/>
                <a:ea typeface="+mn-ea"/>
                <a:cs typeface="+mn-cs"/>
                <a:hlinkClick r:id="rId3"/>
              </a:rPr>
              <a:t>"accuracy”</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Which features are categorical?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values classify the samples into sets of similar samples. Within categorical features are the values nominal, ordinal, ratio, or interval based? Among other things this helps us select the appropriate plots for visualization.</a:t>
            </a:r>
          </a:p>
          <a:p>
            <a:r>
              <a:rPr lang="en-US" sz="1200" b="0" i="0" kern="1200" dirty="0">
                <a:solidFill>
                  <a:schemeClr val="tx1"/>
                </a:solidFill>
                <a:effectLst/>
                <a:latin typeface="+mn-lt"/>
                <a:ea typeface="+mn-ea"/>
                <a:cs typeface="+mn-cs"/>
              </a:rPr>
              <a:t>Categorical: Survived, Sex, and Embarked. Ordinal: </a:t>
            </a:r>
            <a:r>
              <a:rPr lang="en-US" sz="1200" b="0" i="0" kern="1200" dirty="0" err="1">
                <a:solidFill>
                  <a:schemeClr val="tx1"/>
                </a:solidFill>
                <a:effectLst/>
                <a:latin typeface="+mn-lt"/>
                <a:ea typeface="+mn-ea"/>
                <a:cs typeface="+mn-cs"/>
              </a:rPr>
              <a:t>Pclass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Which features are numerical?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 features are numerical? These values change from sample to sample. Within numerical features are the values discrete, continuous, or timeseries based? Among other things this helps us select the appropriate plots for visualization.</a:t>
            </a:r>
          </a:p>
          <a:p>
            <a:r>
              <a:rPr lang="en-US" sz="1200" b="0" i="0" kern="1200" dirty="0" err="1">
                <a:solidFill>
                  <a:schemeClr val="tx1"/>
                </a:solidFill>
                <a:effectLst/>
                <a:latin typeface="+mn-lt"/>
                <a:ea typeface="+mn-ea"/>
                <a:cs typeface="+mn-cs"/>
              </a:rPr>
              <a:t>Continous</a:t>
            </a:r>
            <a:r>
              <a:rPr lang="en-US" sz="1200" b="0" i="0" kern="1200" dirty="0">
                <a:solidFill>
                  <a:schemeClr val="tx1"/>
                </a:solidFill>
                <a:effectLst/>
                <a:latin typeface="+mn-lt"/>
                <a:ea typeface="+mn-ea"/>
                <a:cs typeface="+mn-cs"/>
              </a:rPr>
              <a:t>: Age, Fare. Discrete: </a:t>
            </a:r>
            <a:r>
              <a:rPr lang="en-US" sz="1200" b="0" i="0" kern="1200" dirty="0" err="1">
                <a:solidFill>
                  <a:schemeClr val="tx1"/>
                </a:solidFill>
                <a:effectLst/>
                <a:latin typeface="+mn-lt"/>
                <a:ea typeface="+mn-ea"/>
                <a:cs typeface="+mn-cs"/>
              </a:rPr>
              <a:t>SibSp</a:t>
            </a:r>
            <a:r>
              <a:rPr lang="en-US" sz="1200" b="0" i="0" kern="1200" dirty="0">
                <a:solidFill>
                  <a:schemeClr val="tx1"/>
                </a:solidFill>
                <a:effectLst/>
                <a:latin typeface="+mn-lt"/>
                <a:ea typeface="+mn-ea"/>
                <a:cs typeface="+mn-cs"/>
              </a:rPr>
              <a:t>, Parch.</a:t>
            </a:r>
          </a:p>
          <a:p>
            <a:pPr fontAlgn="base"/>
            <a:endParaRPr lang="en-US" sz="1200" b="0" i="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38</a:t>
            </a:fld>
            <a:endParaRPr lang="en-US"/>
          </a:p>
        </p:txBody>
      </p:sp>
    </p:spTree>
    <p:extLst>
      <p:ext uri="{BB962C8B-B14F-4D97-AF65-F5344CB8AC3E}">
        <p14:creationId xmlns:p14="http://schemas.microsoft.com/office/powerpoint/2010/main" val="590103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Workflow goals</a:t>
            </a:r>
          </a:p>
          <a:p>
            <a:r>
              <a:rPr lang="en-US" sz="1200" b="0" i="0" kern="1200" dirty="0">
                <a:solidFill>
                  <a:schemeClr val="tx1"/>
                </a:solidFill>
                <a:effectLst/>
                <a:latin typeface="+mn-lt"/>
                <a:ea typeface="+mn-ea"/>
                <a:cs typeface="+mn-cs"/>
              </a:rPr>
              <a:t>The data science solutions workflow solves for seven major goals.</a:t>
            </a:r>
          </a:p>
          <a:p>
            <a:r>
              <a:rPr lang="en-US" sz="1200" b="1" i="0" kern="1200" dirty="0">
                <a:solidFill>
                  <a:schemeClr val="tx1"/>
                </a:solidFill>
                <a:effectLst/>
                <a:latin typeface="+mn-lt"/>
                <a:ea typeface="+mn-ea"/>
                <a:cs typeface="+mn-cs"/>
              </a:rPr>
              <a:t>Classifying.</a:t>
            </a:r>
            <a:r>
              <a:rPr lang="en-US" sz="1200" b="0" i="0" kern="1200" dirty="0">
                <a:solidFill>
                  <a:schemeClr val="tx1"/>
                </a:solidFill>
                <a:effectLst/>
                <a:latin typeface="+mn-lt"/>
                <a:ea typeface="+mn-ea"/>
                <a:cs typeface="+mn-cs"/>
              </a:rPr>
              <a:t> We may want to classify or categorize our samples. We may also want to understand the implications or correlation of different classes with our solution goal.</a:t>
            </a:r>
          </a:p>
          <a:p>
            <a:r>
              <a:rPr lang="en-US" sz="1200" b="1" i="0" kern="1200" dirty="0">
                <a:solidFill>
                  <a:schemeClr val="tx1"/>
                </a:solidFill>
                <a:effectLst/>
                <a:latin typeface="+mn-lt"/>
                <a:ea typeface="+mn-ea"/>
                <a:cs typeface="+mn-cs"/>
              </a:rPr>
              <a:t>Correlating.</a:t>
            </a:r>
            <a:r>
              <a:rPr lang="en-US" sz="1200" b="0" i="0" kern="1200" dirty="0">
                <a:solidFill>
                  <a:schemeClr val="tx1"/>
                </a:solidFill>
                <a:effectLst/>
                <a:latin typeface="+mn-lt"/>
                <a:ea typeface="+mn-ea"/>
                <a:cs typeface="+mn-cs"/>
              </a:rPr>
              <a:t> One can approach the problem based on available features within the training dataset. Which features within the dataset contribute significantly to our solution goal? Statistically speaking is there a </a:t>
            </a:r>
            <a:r>
              <a:rPr lang="en-US" sz="1200" b="0" i="0" u="none" strike="noStrike" kern="1200" dirty="0">
                <a:solidFill>
                  <a:schemeClr val="tx1"/>
                </a:solidFill>
                <a:effectLst/>
                <a:latin typeface="+mn-lt"/>
                <a:ea typeface="+mn-ea"/>
                <a:cs typeface="+mn-cs"/>
                <a:hlinkClick r:id="rId3"/>
              </a:rPr>
              <a:t>correlation</a:t>
            </a:r>
            <a:r>
              <a:rPr lang="en-US" sz="1200" b="0" i="0" kern="1200" dirty="0">
                <a:solidFill>
                  <a:schemeClr val="tx1"/>
                </a:solidFill>
                <a:effectLst/>
                <a:latin typeface="+mn-lt"/>
                <a:ea typeface="+mn-ea"/>
                <a:cs typeface="+mn-cs"/>
              </a:rPr>
              <a:t> among a feature and solution goal? As the feature values change does the solution state change as well, and visa-versa? This can be tested both for numerical and categorical features in the given dataset. We may also want to determine correlation among features other than survival for subsequent goals and workflow stages. Correlating certain features may help in creating, completing, or correcting features.</a:t>
            </a:r>
          </a:p>
          <a:p>
            <a:r>
              <a:rPr lang="en-US" sz="1200" b="1" i="0" kern="1200" dirty="0">
                <a:solidFill>
                  <a:schemeClr val="tx1"/>
                </a:solidFill>
                <a:effectLst/>
                <a:latin typeface="+mn-lt"/>
                <a:ea typeface="+mn-ea"/>
                <a:cs typeface="+mn-cs"/>
              </a:rPr>
              <a:t>Converting.</a:t>
            </a:r>
            <a:r>
              <a:rPr lang="en-US" sz="1200" b="0" i="0" kern="1200" dirty="0">
                <a:solidFill>
                  <a:schemeClr val="tx1"/>
                </a:solidFill>
                <a:effectLst/>
                <a:latin typeface="+mn-lt"/>
                <a:ea typeface="+mn-ea"/>
                <a:cs typeface="+mn-cs"/>
              </a:rPr>
              <a:t> For modeling stage, one needs to prepare the data. Depending on the choice of model algorithm one may require all features to be converted to numerical equivalent values. So for instance converting text categorical values to numeric values.</a:t>
            </a:r>
          </a:p>
          <a:p>
            <a:r>
              <a:rPr lang="en-US" sz="1200" b="1" i="0" kern="1200" dirty="0">
                <a:solidFill>
                  <a:schemeClr val="tx1"/>
                </a:solidFill>
                <a:effectLst/>
                <a:latin typeface="+mn-lt"/>
                <a:ea typeface="+mn-ea"/>
                <a:cs typeface="+mn-cs"/>
              </a:rPr>
              <a:t>Completing.</a:t>
            </a:r>
            <a:r>
              <a:rPr lang="en-US" sz="1200" b="0" i="0" kern="1200" dirty="0">
                <a:solidFill>
                  <a:schemeClr val="tx1"/>
                </a:solidFill>
                <a:effectLst/>
                <a:latin typeface="+mn-lt"/>
                <a:ea typeface="+mn-ea"/>
                <a:cs typeface="+mn-cs"/>
              </a:rPr>
              <a:t> Data preparation may also require us to estimate any missing values within a feature. Model algorithms may work best when there are no missing values.</a:t>
            </a:r>
          </a:p>
          <a:p>
            <a:r>
              <a:rPr lang="en-US" sz="1200" b="1" i="0" kern="1200" dirty="0">
                <a:solidFill>
                  <a:schemeClr val="tx1"/>
                </a:solidFill>
                <a:effectLst/>
                <a:latin typeface="+mn-lt"/>
                <a:ea typeface="+mn-ea"/>
                <a:cs typeface="+mn-cs"/>
              </a:rPr>
              <a:t>Correcting.</a:t>
            </a:r>
            <a:r>
              <a:rPr lang="en-US" sz="1200" b="0" i="0" kern="1200" dirty="0">
                <a:solidFill>
                  <a:schemeClr val="tx1"/>
                </a:solidFill>
                <a:effectLst/>
                <a:latin typeface="+mn-lt"/>
                <a:ea typeface="+mn-ea"/>
                <a:cs typeface="+mn-cs"/>
              </a:rPr>
              <a:t> We may also analyze the given training dataset for errors or possibly </a:t>
            </a:r>
            <a:r>
              <a:rPr lang="en-US" sz="1200" b="0" i="0" kern="1200" dirty="0" err="1">
                <a:solidFill>
                  <a:schemeClr val="tx1"/>
                </a:solidFill>
                <a:effectLst/>
                <a:latin typeface="+mn-lt"/>
                <a:ea typeface="+mn-ea"/>
                <a:cs typeface="+mn-cs"/>
              </a:rPr>
              <a:t>innacurate</a:t>
            </a:r>
            <a:r>
              <a:rPr lang="en-US" sz="1200" b="0" i="0" kern="1200" dirty="0">
                <a:solidFill>
                  <a:schemeClr val="tx1"/>
                </a:solidFill>
                <a:effectLst/>
                <a:latin typeface="+mn-lt"/>
                <a:ea typeface="+mn-ea"/>
                <a:cs typeface="+mn-cs"/>
              </a:rPr>
              <a:t> values within features and try to </a:t>
            </a:r>
            <a:r>
              <a:rPr lang="en-US" sz="1200" b="0" i="0" kern="1200" dirty="0" err="1">
                <a:solidFill>
                  <a:schemeClr val="tx1"/>
                </a:solidFill>
                <a:effectLst/>
                <a:latin typeface="+mn-lt"/>
                <a:ea typeface="+mn-ea"/>
                <a:cs typeface="+mn-cs"/>
              </a:rPr>
              <a:t>corrent</a:t>
            </a:r>
            <a:r>
              <a:rPr lang="en-US" sz="1200" b="0" i="0" kern="1200" dirty="0">
                <a:solidFill>
                  <a:schemeClr val="tx1"/>
                </a:solidFill>
                <a:effectLst/>
                <a:latin typeface="+mn-lt"/>
                <a:ea typeface="+mn-ea"/>
                <a:cs typeface="+mn-cs"/>
              </a:rPr>
              <a:t> these values or exclude the samples containing the errors. One way to do this is to detect any outliers among our samples or features. We may also completely discard a feature if it is not </a:t>
            </a:r>
            <a:r>
              <a:rPr lang="en-US" sz="1200" b="0" i="0" kern="1200" dirty="0" err="1">
                <a:solidFill>
                  <a:schemeClr val="tx1"/>
                </a:solidFill>
                <a:effectLst/>
                <a:latin typeface="+mn-lt"/>
                <a:ea typeface="+mn-ea"/>
                <a:cs typeface="+mn-cs"/>
              </a:rPr>
              <a:t>contribting</a:t>
            </a:r>
            <a:r>
              <a:rPr lang="en-US" sz="1200" b="0" i="0" kern="1200" dirty="0">
                <a:solidFill>
                  <a:schemeClr val="tx1"/>
                </a:solidFill>
                <a:effectLst/>
                <a:latin typeface="+mn-lt"/>
                <a:ea typeface="+mn-ea"/>
                <a:cs typeface="+mn-cs"/>
              </a:rPr>
              <a:t> to the analysis or may significantly skew the results.</a:t>
            </a:r>
          </a:p>
          <a:p>
            <a:r>
              <a:rPr lang="en-US" sz="1200" b="1" i="0" kern="1200" dirty="0">
                <a:solidFill>
                  <a:schemeClr val="tx1"/>
                </a:solidFill>
                <a:effectLst/>
                <a:latin typeface="+mn-lt"/>
                <a:ea typeface="+mn-ea"/>
                <a:cs typeface="+mn-cs"/>
              </a:rPr>
              <a:t>Creating.</a:t>
            </a:r>
            <a:r>
              <a:rPr lang="en-US" sz="1200" b="0" i="0" kern="1200" dirty="0">
                <a:solidFill>
                  <a:schemeClr val="tx1"/>
                </a:solidFill>
                <a:effectLst/>
                <a:latin typeface="+mn-lt"/>
                <a:ea typeface="+mn-ea"/>
                <a:cs typeface="+mn-cs"/>
              </a:rPr>
              <a:t> Can we create new features based on an existing feature or a set of features, such that the new feature follows the correlation, conversion, completeness goals.</a:t>
            </a:r>
          </a:p>
          <a:p>
            <a:r>
              <a:rPr lang="en-US" sz="1200" b="1" i="0" kern="1200" dirty="0">
                <a:solidFill>
                  <a:schemeClr val="tx1"/>
                </a:solidFill>
                <a:effectLst/>
                <a:latin typeface="+mn-lt"/>
                <a:ea typeface="+mn-ea"/>
                <a:cs typeface="+mn-cs"/>
              </a:rPr>
              <a:t>Charting.</a:t>
            </a:r>
            <a:r>
              <a:rPr lang="en-US" sz="1200" b="0" i="0" kern="1200" dirty="0">
                <a:solidFill>
                  <a:schemeClr val="tx1"/>
                </a:solidFill>
                <a:effectLst/>
                <a:latin typeface="+mn-lt"/>
                <a:ea typeface="+mn-ea"/>
                <a:cs typeface="+mn-cs"/>
              </a:rPr>
              <a:t> How to select the right visualization plots and charts depending on nature of the data and the solution goals.</a:t>
            </a:r>
          </a:p>
          <a:p>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39</a:t>
            </a:fld>
            <a:endParaRPr lang="en-US"/>
          </a:p>
        </p:txBody>
      </p:sp>
    </p:spTree>
    <p:extLst>
      <p:ext uri="{BB962C8B-B14F-4D97-AF65-F5344CB8AC3E}">
        <p14:creationId xmlns:p14="http://schemas.microsoft.com/office/powerpoint/2010/main" val="649852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This model uses a decision tree as a predictive model which maps features (tree branches) to conclusions about the target value (tree leaves). Tree models where the target variable can take a finite set of values are called classification trees; in these tree structures, leaves represent class labels and branches represent conjunctions of features that lead to those class labels. Decision trees where the target variable can take continuous values (typically real numbers) are called regression trees. </a:t>
            </a:r>
            <a:endParaRPr lang="ru-RU" dirty="0"/>
          </a:p>
        </p:txBody>
      </p:sp>
      <p:sp>
        <p:nvSpPr>
          <p:cNvPr id="4" name="Номер слайда 3"/>
          <p:cNvSpPr>
            <a:spLocks noGrp="1"/>
          </p:cNvSpPr>
          <p:nvPr>
            <p:ph type="sldNum" sz="quarter" idx="10"/>
          </p:nvPr>
        </p:nvSpPr>
        <p:spPr/>
        <p:txBody>
          <a:bodyPr/>
          <a:lstStyle/>
          <a:p>
            <a:fld id="{4CFD207A-07DF-40AD-A916-9872E089CE7A}" type="slidenum">
              <a:rPr lang="en-US" smtClean="0"/>
              <a:pPr/>
              <a:t>40</a:t>
            </a:fld>
            <a:endParaRPr lang="en-US"/>
          </a:p>
        </p:txBody>
      </p:sp>
    </p:spTree>
    <p:extLst>
      <p:ext uri="{BB962C8B-B14F-4D97-AF65-F5344CB8AC3E}">
        <p14:creationId xmlns:p14="http://schemas.microsoft.com/office/powerpoint/2010/main" val="325596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a:t>
            </a:r>
            <a:r>
              <a:rPr lang="en-US" i="1" dirty="0"/>
              <a:t>classification algorithm </a:t>
            </a:r>
            <a:r>
              <a:rPr lang="en-US" dirty="0"/>
              <a:t>takes as input some examples and their values (</a:t>
            </a:r>
            <a:r>
              <a:rPr lang="en-US" b="1" dirty="0"/>
              <a:t>labels</a:t>
            </a:r>
            <a:r>
              <a:rPr lang="en-US" dirty="0"/>
              <a:t>), and, using these examples, is able to predict the values of new data.</a:t>
            </a:r>
          </a:p>
          <a:p>
            <a:pPr algn="l"/>
            <a:endParaRPr lang="en-US" dirty="0"/>
          </a:p>
          <a:p>
            <a:r>
              <a:rPr lang="en-US" dirty="0"/>
              <a:t>Email: Spam / Not Spam?</a:t>
            </a:r>
          </a:p>
          <a:p>
            <a:r>
              <a:rPr lang="en-US" dirty="0"/>
              <a:t>Online transactions: Fraudulent (Yes/No)?</a:t>
            </a:r>
          </a:p>
          <a:p>
            <a:r>
              <a:rPr lang="en-US" dirty="0"/>
              <a:t>Tumor: Malignant/Benign?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D4B5B7-85EF-4E48-AC80-2380FACD9C23}"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036655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as a field, *read* </a:t>
            </a:r>
          </a:p>
          <a:p>
            <a:r>
              <a:rPr lang="en-US" baseline="0" dirty="0"/>
              <a:t>If we want to teach the computer to recognize images of chairs, then we give the computer a whole bunch of images, and tell it which ones are chairs and which are now, and then it’s supposed to learn to recognize chairs, even ones it hasn’t seen before. It’s not like we tell the computer how to recognize a chair, we don’t tell it “a chair has 4 legs and a back and a flat surface to sit on and so on”, we just give it a lot of examples.</a:t>
            </a:r>
          </a:p>
          <a:p>
            <a:r>
              <a:rPr lang="en-US" dirty="0"/>
              <a:t>Machine learning</a:t>
            </a:r>
            <a:r>
              <a:rPr lang="en-US" baseline="0" dirty="0"/>
              <a:t> has close ties to statistics, in fact it’s hard to say what’s different about predictive statistics and machine learning, and these fields are very closely linked right now</a:t>
            </a:r>
            <a:r>
              <a:rPr lang="en-US" dirty="0"/>
              <a:t>. </a:t>
            </a:r>
          </a:p>
        </p:txBody>
      </p:sp>
      <p:sp>
        <p:nvSpPr>
          <p:cNvPr id="4" name="Slide Number Placeholder 3"/>
          <p:cNvSpPr>
            <a:spLocks noGrp="1"/>
          </p:cNvSpPr>
          <p:nvPr>
            <p:ph type="sldNum" sz="quarter" idx="10"/>
          </p:nvPr>
        </p:nvSpPr>
        <p:spPr/>
        <p:txBody>
          <a:bodyPr/>
          <a:lstStyle/>
          <a:p>
            <a:fld id="{4CFD207A-07DF-40AD-A916-9872E089CE7A}" type="slidenum">
              <a:rPr lang="en-US" smtClean="0"/>
              <a:pPr/>
              <a:t>8</a:t>
            </a:fld>
            <a:endParaRPr lang="en-US"/>
          </a:p>
        </p:txBody>
      </p:sp>
    </p:spTree>
    <p:extLst>
      <p:ext uri="{BB962C8B-B14F-4D97-AF65-F5344CB8AC3E}">
        <p14:creationId xmlns:p14="http://schemas.microsoft.com/office/powerpoint/2010/main" val="284522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problem I just told</a:t>
            </a:r>
            <a:r>
              <a:rPr lang="en-US" baseline="0" dirty="0"/>
              <a:t> you about is a classification problem where we are trying to identify chairs. The way we set the problem up is that we have a *read*</a:t>
            </a:r>
          </a:p>
          <a:p>
            <a:r>
              <a:rPr lang="en-US" baseline="0" dirty="0"/>
              <a:t>We use the training set to learn a model of what a chair is. The test set are images that are not in the training set, and we want to be able to make predictions on those, as to whether or not each image is a chair. </a:t>
            </a:r>
            <a:endParaRPr lang="en-US" dirty="0"/>
          </a:p>
          <a:p>
            <a:r>
              <a:rPr lang="en-US" dirty="0"/>
              <a:t>It could be that some the</a:t>
            </a:r>
            <a:r>
              <a:rPr lang="en-US" baseline="0" dirty="0"/>
              <a:t> labels on the training set are noisy. That could happen. In fact o</a:t>
            </a:r>
            <a:r>
              <a:rPr lang="en-US" dirty="0"/>
              <a:t>ne if these labels</a:t>
            </a:r>
            <a:r>
              <a:rPr lang="en-US" baseline="0" dirty="0"/>
              <a:t> is noisy *point*. That’s ok, because as long as their isn’t too much noise, we should still be able to learn a model for a chair. It just won’t be able to classify perfectly, and that happens. Some prediction problems are harder than others, but that’s ok, we just do the best we can from the training data. And in terms of the size of the training data, the more the merrier. We want as much data as we can to train these models.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9</a:t>
            </a:fld>
            <a:endParaRPr lang="en-US"/>
          </a:p>
        </p:txBody>
      </p:sp>
    </p:spTree>
    <p:extLst>
      <p:ext uri="{BB962C8B-B14F-4D97-AF65-F5344CB8AC3E}">
        <p14:creationId xmlns:p14="http://schemas.microsoft.com/office/powerpoint/2010/main" val="228374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represent an image of a chair, or a flower, or whatever, in the training set? I just zoomed</a:t>
            </a:r>
            <a:r>
              <a:rPr lang="en-US" baseline="0" dirty="0"/>
              <a:t> in on a piece of this image over here, and you can see that the pixels in the image. We can represent each pixel according to its </a:t>
            </a:r>
            <a:r>
              <a:rPr lang="en-US" baseline="0" dirty="0" err="1"/>
              <a:t>rgb</a:t>
            </a:r>
            <a:r>
              <a:rPr lang="en-US" baseline="0" dirty="0"/>
              <a:t> values (red green blue), so we get three numbers representing each image. So you can represent the whole image as a collection of </a:t>
            </a:r>
            <a:r>
              <a:rPr lang="en-US" baseline="0" dirty="0" err="1"/>
              <a:t>rgb</a:t>
            </a:r>
            <a:r>
              <a:rPr lang="en-US" baseline="0" dirty="0"/>
              <a:t> values. So the image becomes this very large vector of numbers. And in general, when doing machine learning, we need to represent each observation in the training and test sets as a vector of numbers. The label is also represented by a number. Here the number is -1 because the image is not a chair. The chairs would all get label +1.</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10</a:t>
            </a:fld>
            <a:endParaRPr lang="en-US"/>
          </a:p>
        </p:txBody>
      </p:sp>
    </p:spTree>
    <p:extLst>
      <p:ext uri="{BB962C8B-B14F-4D97-AF65-F5344CB8AC3E}">
        <p14:creationId xmlns:p14="http://schemas.microsoft.com/office/powerpoint/2010/main" val="384250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r>
              <a:rPr lang="en-US" baseline="0" dirty="0"/>
              <a:t> This is a problem that comes from NYC’s power company, where they wanted to predict which manholes were going to have a fire. So we would represent each manhole as a vector, and here are the components in the vector. The first component might be *read*.</a:t>
            </a:r>
          </a:p>
          <a:p>
            <a:r>
              <a:rPr lang="en-US" baseline="0" dirty="0"/>
              <a:t>In general, the first step is to figure out how to represent your data as a vector. You can make the vector very large, you can include lots of factors if you like, that’s fine. Computationally things are easier if you use fewer features, but then you risk leaving out information. So there’s a tradeoff right there that you will have to worry about, and we’ll talk more about that later. But in any case, you can’t do ML if you don’t have your data represented this way, so that’s the first step. *pause*</a:t>
            </a:r>
          </a:p>
          <a:p>
            <a:r>
              <a:rPr lang="en-US" dirty="0"/>
              <a:t>You’d think that manholes with more cables,</a:t>
            </a:r>
            <a:r>
              <a:rPr lang="en-US" baseline="0" dirty="0"/>
              <a:t> more recent serious events, etc. would be more prone to explosions and fires in the future. But what combination of them would give you the best predictor? How do you combine them together? You could add them all up but that might not be the best thing. You could give them all weights and add them up, but how do you know the weights? That</a:t>
            </a:r>
            <a:r>
              <a:rPr lang="fr-FR" baseline="0" dirty="0"/>
              <a:t>’</a:t>
            </a:r>
            <a:r>
              <a:rPr lang="en-US" baseline="0" dirty="0"/>
              <a:t>s what ML does for you. It tells you what combinations to use to get the best predictors.</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11</a:t>
            </a:fld>
            <a:endParaRPr lang="en-US"/>
          </a:p>
        </p:txBody>
      </p:sp>
    </p:spTree>
    <p:extLst>
      <p:ext uri="{BB962C8B-B14F-4D97-AF65-F5344CB8AC3E}">
        <p14:creationId xmlns:p14="http://schemas.microsoft.com/office/powerpoint/2010/main" val="36183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manhole problem, we want to use the data from the past to predict the future. So, for instance, the feature data might be from</a:t>
            </a:r>
            <a:r>
              <a:rPr lang="en-US" baseline="0" dirty="0"/>
              <a:t> 2014 and before.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pPr/>
              <a:t>12</a:t>
            </a:fld>
            <a:endParaRPr lang="en-US"/>
          </a:p>
        </p:txBody>
      </p:sp>
    </p:spTree>
    <p:extLst>
      <p:ext uri="{BB962C8B-B14F-4D97-AF65-F5344CB8AC3E}">
        <p14:creationId xmlns:p14="http://schemas.microsoft.com/office/powerpoint/2010/main" val="1979090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576822" y="1391463"/>
            <a:ext cx="10976430" cy="1469997"/>
          </a:xfrm>
          <a:prstGeom prst="rect">
            <a:avLst/>
          </a:prstGeom>
        </p:spPr>
        <p:txBody>
          <a:bodyPr vert="horz" lIns="0" tIns="32914" rIns="65828" bIns="32914"/>
          <a:lstStyle>
            <a:lvl1pPr>
              <a:lnSpc>
                <a:spcPts val="4686"/>
              </a:lnSpc>
              <a:defRPr sz="5078" b="1" cap="all">
                <a:latin typeface="+mj-lt"/>
              </a:defRPr>
            </a:lvl1pPr>
          </a:lstStyle>
          <a:p>
            <a:r>
              <a:rPr lang="en-US"/>
              <a:t>Click to edit Master title style</a:t>
            </a:r>
            <a:endParaRPr lang="en-US" dirty="0"/>
          </a:p>
        </p:txBody>
      </p:sp>
      <p:sp>
        <p:nvSpPr>
          <p:cNvPr id="5" name="Content Placeholder 5"/>
          <p:cNvSpPr>
            <a:spLocks noGrp="1"/>
          </p:cNvSpPr>
          <p:nvPr>
            <p:ph sz="quarter" idx="11"/>
          </p:nvPr>
        </p:nvSpPr>
        <p:spPr>
          <a:xfrm>
            <a:off x="483438" y="646044"/>
            <a:ext cx="9283804" cy="397565"/>
          </a:xfrm>
          <a:prstGeom prst="rect">
            <a:avLst/>
          </a:prstGeom>
        </p:spPr>
        <p:txBody>
          <a:bodyPr vert="horz"/>
          <a:lstStyle>
            <a:lvl1pPr marL="0" indent="0">
              <a:buNone/>
              <a:defRPr sz="2995"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591203" y="2695365"/>
            <a:ext cx="10962050" cy="3914157"/>
          </a:xfrm>
          <a:prstGeom prst="rect">
            <a:avLst/>
          </a:prstGeom>
        </p:spPr>
        <p:txBody>
          <a:bodyPr vert="horz" lIns="0" tIns="32914" rIns="65828" bIns="32914"/>
          <a:lstStyle>
            <a:lvl1pPr marL="0" indent="0">
              <a:spcBef>
                <a:spcPts val="938"/>
              </a:spcBef>
              <a:buFont typeface="Arial"/>
              <a:buNone/>
              <a:defRPr sz="2604"/>
            </a:lvl1pPr>
            <a:lvl2pPr>
              <a:spcBef>
                <a:spcPts val="938"/>
              </a:spcBef>
              <a:defRPr sz="2604"/>
            </a:lvl2pPr>
            <a:lvl3pPr>
              <a:spcBef>
                <a:spcPts val="938"/>
              </a:spcBef>
              <a:defRPr sz="2604"/>
            </a:lvl3pPr>
            <a:lvl4pPr>
              <a:spcBef>
                <a:spcPts val="938"/>
              </a:spcBef>
              <a:defRPr sz="2604"/>
            </a:lvl4pPr>
            <a:lvl5pPr>
              <a:spcBef>
                <a:spcPts val="938"/>
              </a:spcBef>
              <a:defRPr sz="2604"/>
            </a:lvl5pPr>
            <a:lvl6pPr>
              <a:defRPr sz="1693"/>
            </a:lvl6pPr>
            <a:lvl7pPr>
              <a:defRPr sz="1693"/>
            </a:lvl7pPr>
            <a:lvl8pPr>
              <a:defRPr sz="1693"/>
            </a:lvl8pPr>
            <a:lvl9pPr>
              <a:defRPr sz="16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11647060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Úvodná snímka">
    <p:spTree>
      <p:nvGrpSpPr>
        <p:cNvPr id="1" name=""/>
        <p:cNvGrpSpPr/>
        <p:nvPr/>
      </p:nvGrpSpPr>
      <p:grpSpPr>
        <a:xfrm>
          <a:off x="0" y="0"/>
          <a:ext cx="0" cy="0"/>
          <a:chOff x="0" y="0"/>
          <a:chExt cx="0" cy="0"/>
        </a:xfrm>
      </p:grpSpPr>
      <p:sp>
        <p:nvSpPr>
          <p:cNvPr id="7" name="Rectangle 6"/>
          <p:cNvSpPr/>
          <p:nvPr/>
        </p:nvSpPr>
        <p:spPr>
          <a:xfrm>
            <a:off x="2"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sk-SK"/>
              <a:t>Upravte štýly predlohy textu</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sk-SK"/>
              <a:t>Kliknutím upravte štýl predlohy podnadpisov</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dirty="0"/>
              <a:t>Upravte štýly predlohy textu</a:t>
            </a:r>
            <a:endParaRPr lang="en-US" dirty="0"/>
          </a:p>
        </p:txBody>
      </p:sp>
      <p:sp>
        <p:nvSpPr>
          <p:cNvPr id="3" name="Content Placeholder 2"/>
          <p:cNvSpPr>
            <a:spLocks noGrp="1"/>
          </p:cNvSpPr>
          <p:nvPr>
            <p:ph idx="1"/>
          </p:nvPr>
        </p:nvSpPr>
        <p:spPr/>
        <p:txBody>
          <a:bodyPr/>
          <a:lstStyle>
            <a:lvl1pPr>
              <a:defRPr sz="2800"/>
            </a:lvl1pPr>
            <a:lvl2pPr>
              <a:defRPr sz="2400"/>
            </a:lvl2pPr>
            <a:lvl3pPr>
              <a:defRPr sz="2200"/>
            </a:lvl3pPr>
            <a:lvl4pPr>
              <a:defRPr sz="2000"/>
            </a:lvl4pPr>
            <a:lvl5pPr>
              <a:defRPr sz="1800"/>
            </a:lvl5pPr>
          </a:lstStyle>
          <a:p>
            <a:pPr lvl="0"/>
            <a:r>
              <a:rPr lang="sk-SK" dirty="0"/>
              <a:t>Upraviť štýly predlohy textu</a:t>
            </a:r>
          </a:p>
          <a:p>
            <a:pPr lvl="1"/>
            <a:r>
              <a:rPr lang="sk-SK" dirty="0"/>
              <a:t>Druhá úroveň</a:t>
            </a:r>
          </a:p>
          <a:p>
            <a:pPr lvl="2"/>
            <a:r>
              <a:rPr lang="sk-SK" dirty="0"/>
              <a:t>Tretia úroveň</a:t>
            </a:r>
          </a:p>
          <a:p>
            <a:pPr lvl="3"/>
            <a:r>
              <a:rPr lang="sk-SK" dirty="0"/>
              <a:t>Štvrtá úroveň</a:t>
            </a:r>
          </a:p>
          <a:p>
            <a:pPr lvl="4"/>
            <a:r>
              <a:rPr lang="sk-SK" dirty="0"/>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728157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Hlavička sekci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7998" b="0">
                <a:solidFill>
                  <a:schemeClr val="tx1">
                    <a:lumMod val="85000"/>
                    <a:lumOff val="15000"/>
                  </a:schemeClr>
                </a:solidFill>
              </a:defRPr>
            </a:lvl1pPr>
          </a:lstStyle>
          <a:p>
            <a:r>
              <a:rPr lang="sk-SK"/>
              <a:t>Upravte štýly predlohy textu</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sk-SK"/>
              <a:t>Upraviť štýly predlohy textu</a:t>
            </a:r>
          </a:p>
        </p:txBody>
      </p:sp>
      <p:sp>
        <p:nvSpPr>
          <p:cNvPr id="4" name="Date Placeholder 3"/>
          <p:cNvSpPr>
            <a:spLocks noGrp="1"/>
          </p:cNvSpPr>
          <p:nvPr>
            <p:ph type="dt" sz="half" idx="10"/>
          </p:nvPr>
        </p:nvSpPr>
        <p:spPr/>
        <p:txBody>
          <a:bodyPr/>
          <a:lstStyle/>
          <a:p>
            <a:r>
              <a:rPr lang="sk-SK"/>
              <a:t>1.8.2016</a:t>
            </a:r>
            <a:endParaRPr dirty="0"/>
          </a:p>
        </p:txBody>
      </p:sp>
      <p:sp>
        <p:nvSpPr>
          <p:cNvPr id="5" name="Footer Placeholder 4"/>
          <p:cNvSpPr>
            <a:spLocks noGrp="1"/>
          </p:cNvSpPr>
          <p:nvPr>
            <p:ph type="ftr" sz="quarter" idx="11"/>
          </p:nvPr>
        </p:nvSpPr>
        <p:spPr/>
        <p:txBody>
          <a:bodyPr/>
          <a:lstStyle/>
          <a:p>
            <a:r>
              <a:rPr lang="en-US"/>
              <a:t>BASECAMP: Introduction to Machine Learning, Dominik Csiba, 19. January 2017</a:t>
            </a:r>
            <a:endParaRPr lang="sk-SK" dirty="0"/>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sk-SK"/>
              <a:t>Upravte štýly predlohy textu</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Date Placeholder 4"/>
          <p:cNvSpPr>
            <a:spLocks noGrp="1"/>
          </p:cNvSpPr>
          <p:nvPr>
            <p:ph type="dt" sz="half" idx="10"/>
          </p:nvPr>
        </p:nvSpPr>
        <p:spPr/>
        <p:txBody>
          <a:bodyPr/>
          <a:lstStyle/>
          <a:p>
            <a:pPr rtl="0"/>
            <a:r>
              <a:rPr lang="sk-SK"/>
              <a:t>1.8.2016</a:t>
            </a:r>
            <a:endParaRPr/>
          </a:p>
        </p:txBody>
      </p:sp>
      <p:sp>
        <p:nvSpPr>
          <p:cNvPr id="6" name="Footer Placeholder 5"/>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2143973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sk-SK"/>
              <a:t>Upravte štýly predlohy textu</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sk-SK"/>
              <a:t>Upraviť štýly predlohy textu</a:t>
            </a:r>
          </a:p>
        </p:txBody>
      </p:sp>
      <p:sp>
        <p:nvSpPr>
          <p:cNvPr id="4" name="Content Placeholder 3"/>
          <p:cNvSpPr>
            <a:spLocks noGrp="1"/>
          </p:cNvSpPr>
          <p:nvPr>
            <p:ph sz="half" idx="2"/>
          </p:nvPr>
        </p:nvSpPr>
        <p:spPr>
          <a:xfrm>
            <a:off x="1097280" y="2582335"/>
            <a:ext cx="4937760" cy="32867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sk-SK"/>
              <a:t>Upraviť štýly predlohy textu</a:t>
            </a:r>
          </a:p>
        </p:txBody>
      </p:sp>
      <p:sp>
        <p:nvSpPr>
          <p:cNvPr id="6" name="Content Placeholder 5"/>
          <p:cNvSpPr>
            <a:spLocks noGrp="1"/>
          </p:cNvSpPr>
          <p:nvPr>
            <p:ph sz="quarter" idx="4"/>
          </p:nvPr>
        </p:nvSpPr>
        <p:spPr>
          <a:xfrm>
            <a:off x="6217920" y="2582334"/>
            <a:ext cx="4937760" cy="328676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7" name="Date Placeholder 6"/>
          <p:cNvSpPr>
            <a:spLocks noGrp="1"/>
          </p:cNvSpPr>
          <p:nvPr>
            <p:ph type="dt" sz="half" idx="10"/>
          </p:nvPr>
        </p:nvSpPr>
        <p:spPr/>
        <p:txBody>
          <a:bodyPr/>
          <a:lstStyle/>
          <a:p>
            <a:pPr rtl="0"/>
            <a:r>
              <a:rPr lang="sk-SK"/>
              <a:t>1.8.2016</a:t>
            </a:r>
            <a:endParaRPr/>
          </a:p>
        </p:txBody>
      </p:sp>
      <p:sp>
        <p:nvSpPr>
          <p:cNvPr id="8" name="Footer Placeholder 7"/>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9" name="Slide Number Placeholder 8"/>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55205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Upravte štýly predlohy textu</a:t>
            </a:r>
            <a:endParaRPr lang="en-US" dirty="0"/>
          </a:p>
        </p:txBody>
      </p:sp>
      <p:sp>
        <p:nvSpPr>
          <p:cNvPr id="3" name="Date Placeholder 2"/>
          <p:cNvSpPr>
            <a:spLocks noGrp="1"/>
          </p:cNvSpPr>
          <p:nvPr>
            <p:ph type="dt" sz="half" idx="10"/>
          </p:nvPr>
        </p:nvSpPr>
        <p:spPr/>
        <p:txBody>
          <a:bodyPr/>
          <a:lstStyle/>
          <a:p>
            <a:pPr rtl="0"/>
            <a:r>
              <a:rPr lang="sk-SK"/>
              <a:t>1.8.2016</a:t>
            </a:r>
            <a:endParaRPr/>
          </a:p>
        </p:txBody>
      </p:sp>
      <p:sp>
        <p:nvSpPr>
          <p:cNvPr id="4" name="Footer Placeholder 3"/>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5" name="Slide Number Placeholder 4"/>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175384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Prázdna">
    <p:spTree>
      <p:nvGrpSpPr>
        <p:cNvPr id="1" name=""/>
        <p:cNvGrpSpPr/>
        <p:nvPr/>
      </p:nvGrpSpPr>
      <p:grpSpPr>
        <a:xfrm>
          <a:off x="0" y="0"/>
          <a:ext cx="0" cy="0"/>
          <a:chOff x="0" y="0"/>
          <a:chExt cx="0" cy="0"/>
        </a:xfrm>
      </p:grpSpPr>
      <p:sp>
        <p:nvSpPr>
          <p:cNvPr id="5" name="Rectangle 4"/>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r>
              <a:rPr lang="sk-SK"/>
              <a:t>1.8.2016</a:t>
            </a:r>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rtl="0"/>
            <a:r>
              <a:rPr lang="en-US"/>
              <a:t>BASECAMP: Introduction to Machine Learning, Dominik Csiba, 19. January 2017</a:t>
            </a:r>
            <a:endParaRPr lang="sk-SK"/>
          </a:p>
        </p:txBody>
      </p:sp>
      <p:sp>
        <p:nvSpPr>
          <p:cNvPr id="9" name="Slide Number Placeholder 8"/>
          <p:cNvSpPr>
            <a:spLocks noGrp="1"/>
          </p:cNvSpPr>
          <p:nvPr>
            <p:ph type="sldNum" sz="quarter" idx="12"/>
          </p:nvPr>
        </p:nvSpPr>
        <p:spPr/>
        <p:txBody>
          <a:body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51643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Obsah s popisom">
    <p:spTree>
      <p:nvGrpSpPr>
        <p:cNvPr id="1" name=""/>
        <p:cNvGrpSpPr/>
        <p:nvPr/>
      </p:nvGrpSpPr>
      <p:grpSpPr>
        <a:xfrm>
          <a:off x="0" y="0"/>
          <a:ext cx="0" cy="0"/>
          <a:chOff x="0" y="0"/>
          <a:chExt cx="0" cy="0"/>
        </a:xfrm>
      </p:grpSpPr>
      <p:sp>
        <p:nvSpPr>
          <p:cNvPr id="8" name="Rectangle 7"/>
          <p:cNvSpPr/>
          <p:nvPr/>
        </p:nvSpPr>
        <p:spPr>
          <a:xfrm>
            <a:off x="17"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594359"/>
            <a:ext cx="3200400" cy="2286000"/>
          </a:xfrm>
        </p:spPr>
        <p:txBody>
          <a:bodyPr anchor="b">
            <a:normAutofit/>
          </a:bodyPr>
          <a:lstStyle>
            <a:lvl1pPr>
              <a:defRPr sz="3599" b="0">
                <a:solidFill>
                  <a:srgbClr val="FFFFFF"/>
                </a:solidFill>
              </a:defRPr>
            </a:lvl1pPr>
          </a:lstStyle>
          <a:p>
            <a:r>
              <a:rPr lang="sk-SK"/>
              <a:t>Upravte štýly predlohy textu</a:t>
            </a:r>
            <a:endParaRPr lang="en-US" dirty="0"/>
          </a:p>
        </p:txBody>
      </p:sp>
      <p:sp>
        <p:nvSpPr>
          <p:cNvPr id="3" name="Content Placeholder 2"/>
          <p:cNvSpPr>
            <a:spLocks noGrp="1"/>
          </p:cNvSpPr>
          <p:nvPr>
            <p:ph idx="1"/>
          </p:nvPr>
        </p:nvSpPr>
        <p:spPr>
          <a:xfrm>
            <a:off x="4800601" y="731520"/>
            <a:ext cx="6492240" cy="5257800"/>
          </a:xfrm>
        </p:spPr>
        <p:txBody>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Text Placeholder 3"/>
          <p:cNvSpPr>
            <a:spLocks noGrp="1"/>
          </p:cNvSpPr>
          <p:nvPr>
            <p:ph type="body" sz="half" idx="2"/>
          </p:nvPr>
        </p:nvSpPr>
        <p:spPr>
          <a:xfrm>
            <a:off x="457201" y="2926080"/>
            <a:ext cx="3200400"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sk-SK"/>
              <a:t>Upraviť štýly predlohy textu</a:t>
            </a:r>
          </a:p>
        </p:txBody>
      </p:sp>
      <p:sp>
        <p:nvSpPr>
          <p:cNvPr id="5" name="Date Placeholder 4"/>
          <p:cNvSpPr>
            <a:spLocks noGrp="1"/>
          </p:cNvSpPr>
          <p:nvPr>
            <p:ph type="dt" sz="half" idx="10"/>
          </p:nvPr>
        </p:nvSpPr>
        <p:spPr>
          <a:xfrm>
            <a:off x="465512" y="6459787"/>
            <a:ext cx="2618510" cy="365125"/>
          </a:xfrm>
        </p:spPr>
        <p:txBody>
          <a:bodyPr/>
          <a:lstStyle>
            <a:lvl1pPr algn="l">
              <a:defRPr/>
            </a:lvl1pPr>
          </a:lstStyle>
          <a:p>
            <a:pPr rtl="0"/>
            <a:r>
              <a:rPr lang="sk-SK"/>
              <a:t>1.8.2016</a:t>
            </a:r>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C014DD1E-5D91-48A3-AD6D-45FBA980D106}" type="slidenum">
              <a:rPr lang="sk-SK" smtClean="0"/>
              <a:pPr/>
              <a:t>‹#›</a:t>
            </a:fld>
            <a:endParaRPr lang="sk-SK"/>
          </a:p>
        </p:txBody>
      </p:sp>
    </p:spTree>
    <p:extLst>
      <p:ext uri="{BB962C8B-B14F-4D97-AF65-F5344CB8AC3E}">
        <p14:creationId xmlns:p14="http://schemas.microsoft.com/office/powerpoint/2010/main" val="2901893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Obrázok s popisom">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1" y="5074920"/>
            <a:ext cx="10113645" cy="822960"/>
          </a:xfrm>
        </p:spPr>
        <p:txBody>
          <a:bodyPr tIns="0" bIns="0" anchor="b">
            <a:noAutofit/>
          </a:bodyPr>
          <a:lstStyle>
            <a:lvl1pPr>
              <a:defRPr sz="3599" b="0">
                <a:solidFill>
                  <a:srgbClr val="FFFFFF"/>
                </a:solidFill>
              </a:defRPr>
            </a:lvl1pPr>
          </a:lstStyle>
          <a:p>
            <a:r>
              <a:rPr lang="sk-SK"/>
              <a:t>Upravte štýly predlohy textu</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sk-SK"/>
              <a:t>Ak chcete pridať obrázok, kliknite na ikonu</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sk-SK"/>
              <a:t>Upraviť štýly predlohy textu</a:t>
            </a:r>
          </a:p>
        </p:txBody>
      </p:sp>
      <p:sp>
        <p:nvSpPr>
          <p:cNvPr id="5" name="Date Placeholder 4"/>
          <p:cNvSpPr>
            <a:spLocks noGrp="1"/>
          </p:cNvSpPr>
          <p:nvPr>
            <p:ph type="dt" sz="half" idx="10"/>
          </p:nvPr>
        </p:nvSpPr>
        <p:spPr/>
        <p:txBody>
          <a:bodyPr/>
          <a:lstStyle/>
          <a:p>
            <a:pPr rtl="0"/>
            <a:r>
              <a:rPr lang="sk-SK"/>
              <a:t>1.8.2016</a:t>
            </a:r>
            <a:endParaRPr/>
          </a:p>
        </p:txBody>
      </p:sp>
      <p:sp>
        <p:nvSpPr>
          <p:cNvPr id="6" name="Footer Placeholder 5"/>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7" name="Slide Number Placeholder 6"/>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138933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a:t>Upravte štýly predlohy textu</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361311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Zvislý nadpis a text">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sk-SK"/>
              <a:t>Upravte štýly predlohy textu</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10"/>
          </p:nvPr>
        </p:nvSpPr>
        <p:spPr/>
        <p:txBody>
          <a:bodyPr/>
          <a:lstStyle/>
          <a:p>
            <a:pPr rtl="0"/>
            <a:r>
              <a:rPr lang="sk-SK"/>
              <a:t>1.8.2016</a:t>
            </a:r>
            <a:endParaRPr/>
          </a:p>
        </p:txBody>
      </p:sp>
      <p:sp>
        <p:nvSpPr>
          <p:cNvPr id="5" name="Footer Placeholder 4"/>
          <p:cNvSpPr>
            <a:spLocks noGrp="1"/>
          </p:cNvSpPr>
          <p:nvPr>
            <p:ph type="ftr" sz="quarter" idx="11"/>
          </p:nvPr>
        </p:nvSpPr>
        <p:spPr/>
        <p:txBody>
          <a:body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12"/>
          </p:nvPr>
        </p:nvSpPr>
        <p:spPr/>
        <p:txBody>
          <a:bodyPr/>
          <a:lstStyle/>
          <a:p>
            <a:pPr rtl="0"/>
            <a:fld id="{C014DD1E-5D91-48A3-AD6D-45FBA980D106}" type="slidenum">
              <a:rPr lang="sk-SK" smtClean="0"/>
              <a:t>‹#›</a:t>
            </a:fld>
            <a:endParaRPr lang="sk-SK"/>
          </a:p>
        </p:txBody>
      </p:sp>
    </p:spTree>
    <p:extLst>
      <p:ext uri="{BB962C8B-B14F-4D97-AF65-F5344CB8AC3E}">
        <p14:creationId xmlns:p14="http://schemas.microsoft.com/office/powerpoint/2010/main" val="100314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D1BCB9-9530-3745-857C-84277DCAA9A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617467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474174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1BCB9-9530-3745-857C-84277DCAA9A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2826466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D1BCB9-9530-3745-857C-84277DCAA9A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353134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D1BCB9-9530-3745-857C-84277DCAA9AB}"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291972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D1BCB9-9530-3745-857C-84277DCAA9AB}"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2076800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1BCB9-9530-3745-857C-84277DCAA9AB}"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952312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1BCB9-9530-3745-857C-84277DCAA9A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28132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D1BCB9-9530-3745-857C-84277DCAA9A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996957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3368655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D1BCB9-9530-3745-857C-84277DCAA9A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948A1-8889-7C4C-863C-1DC760FBAD60}" type="slidenum">
              <a:rPr lang="en-US" smtClean="0"/>
              <a:t>‹#›</a:t>
            </a:fld>
            <a:endParaRPr lang="en-US"/>
          </a:p>
        </p:txBody>
      </p:sp>
    </p:spTree>
    <p:extLst>
      <p:ext uri="{BB962C8B-B14F-4D97-AF65-F5344CB8AC3E}">
        <p14:creationId xmlns:p14="http://schemas.microsoft.com/office/powerpoint/2010/main" val="128401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2"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6"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sk-SK"/>
              <a:t>Upravte štýly predlohy textu</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sk-SK"/>
              <a:t>Upraviť štýly predlohy textu</a:t>
            </a:r>
          </a:p>
          <a:p>
            <a:pPr lvl="1"/>
            <a:r>
              <a:rPr lang="sk-SK"/>
              <a:t>Druhá úroveň</a:t>
            </a:r>
          </a:p>
          <a:p>
            <a:pPr lvl="2"/>
            <a:r>
              <a:rPr lang="sk-SK"/>
              <a:t>Tretia úroveň</a:t>
            </a:r>
          </a:p>
          <a:p>
            <a:pPr lvl="3"/>
            <a:r>
              <a:rPr lang="sk-SK"/>
              <a:t>Štvrtá úroveň</a:t>
            </a:r>
          </a:p>
          <a:p>
            <a:pPr lvl="4"/>
            <a:r>
              <a:rPr lang="sk-SK"/>
              <a:t>Piata úroveň</a:t>
            </a:r>
            <a:endParaRPr lang="en-US" dirty="0"/>
          </a:p>
        </p:txBody>
      </p:sp>
      <p:sp>
        <p:nvSpPr>
          <p:cNvPr id="4" name="Date Placeholder 3"/>
          <p:cNvSpPr>
            <a:spLocks noGrp="1"/>
          </p:cNvSpPr>
          <p:nvPr>
            <p:ph type="dt" sz="half" idx="2"/>
          </p:nvPr>
        </p:nvSpPr>
        <p:spPr>
          <a:xfrm>
            <a:off x="1097281"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rtl="0"/>
            <a:r>
              <a:rPr lang="sk-SK"/>
              <a:t>1.8.2016</a:t>
            </a:r>
            <a:endParaRPr/>
          </a:p>
        </p:txBody>
      </p:sp>
      <p:sp>
        <p:nvSpPr>
          <p:cNvPr id="5" name="Footer Placeholder 4"/>
          <p:cNvSpPr>
            <a:spLocks noGrp="1"/>
          </p:cNvSpPr>
          <p:nvPr>
            <p:ph type="ftr" sz="quarter" idx="3"/>
          </p:nvPr>
        </p:nvSpPr>
        <p:spPr>
          <a:xfrm>
            <a:off x="3686185"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r>
              <a:rPr lang="en-US"/>
              <a:t>BASECAMP: Introduction to Machine Learning, Dominik Csiba, 19. January 2017</a:t>
            </a:r>
            <a:endParaRPr lang="sk-SK"/>
          </a:p>
        </p:txBody>
      </p:sp>
      <p:sp>
        <p:nvSpPr>
          <p:cNvPr id="6" name="Slide Number Placeholder 5"/>
          <p:cNvSpPr>
            <a:spLocks noGrp="1"/>
          </p:cNvSpPr>
          <p:nvPr>
            <p:ph type="sldNum" sz="quarter" idx="4"/>
          </p:nvPr>
        </p:nvSpPr>
        <p:spPr>
          <a:xfrm>
            <a:off x="9900459" y="6459787"/>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C014DD1E-5D91-48A3-AD6D-45FBA980D106}" type="slidenum">
              <a:rPr lang="sk-SK" smtClean="0"/>
              <a:pPr/>
              <a:t>‹#›</a:t>
            </a:fld>
            <a:endParaRPr lang="sk-SK"/>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59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1BCB9-9530-3745-857C-84277DCAA9AB}" type="datetimeFigureOut">
              <a:rPr lang="en-US" smtClean="0"/>
              <a:t>5/10/2018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948A1-8889-7C4C-863C-1DC760FBAD60}" type="slidenum">
              <a:rPr lang="en-US" smtClean="0"/>
              <a:t>‹#›</a:t>
            </a:fld>
            <a:endParaRPr lang="en-US"/>
          </a:p>
        </p:txBody>
      </p:sp>
    </p:spTree>
    <p:extLst>
      <p:ext uri="{BB962C8B-B14F-4D97-AF65-F5344CB8AC3E}">
        <p14:creationId xmlns:p14="http://schemas.microsoft.com/office/powerpoint/2010/main" val="331438533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3" Type="http://schemas.openxmlformats.org/officeDocument/2006/relationships/image" Target="../media/image16.emf"/><Relationship Id="rId7" Type="http://schemas.openxmlformats.org/officeDocument/2006/relationships/image" Target="../media/image18.emf"/><Relationship Id="rId12"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4.emf"/><Relationship Id="rId5" Type="http://schemas.openxmlformats.org/officeDocument/2006/relationships/image" Target="../media/image17.emf"/><Relationship Id="rId10" Type="http://schemas.openxmlformats.org/officeDocument/2006/relationships/image" Target="../media/image23.emf"/><Relationship Id="rId4" Type="http://schemas.openxmlformats.org/officeDocument/2006/relationships/image" Target="../media/image19.emf"/><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3"/>
          </p:nvPr>
        </p:nvSpPr>
        <p:spPr/>
        <p:txBody>
          <a:bodyPr/>
          <a:lstStyle/>
          <a:p>
            <a:pPr algn="r" defTabSz="1190640" fontAlgn="base">
              <a:lnSpc>
                <a:spcPts val="3000"/>
              </a:lnSpc>
              <a:spcBef>
                <a:spcPct val="0"/>
              </a:spcBef>
              <a:spcAft>
                <a:spcPct val="0"/>
              </a:spcAft>
              <a:defRPr/>
            </a:pPr>
            <a:fld id="{6F4A1B40-4074-4A43-A415-862C3E2C2127}" type="slidenum">
              <a:rPr lang="en-US" sz="2995" b="1">
                <a:solidFill>
                  <a:srgbClr val="000000"/>
                </a:solidFill>
                <a:latin typeface="PFDinTextCompPro-Bold"/>
                <a:ea typeface="ＭＳ Ｐゴシック" charset="0"/>
                <a:sym typeface="PFDinTextCompPro-Bold" charset="0"/>
              </a:rPr>
              <a:pPr algn="r" defTabSz="1190640" fontAlgn="base">
                <a:lnSpc>
                  <a:spcPts val="3000"/>
                </a:lnSpc>
                <a:spcBef>
                  <a:spcPct val="0"/>
                </a:spcBef>
                <a:spcAft>
                  <a:spcPct val="0"/>
                </a:spcAft>
                <a:defRPr/>
              </a:pPr>
              <a:t>1</a:t>
            </a:fld>
            <a:endParaRPr lang="en-US" sz="2995" b="1">
              <a:solidFill>
                <a:srgbClr val="000000"/>
              </a:solidFill>
              <a:latin typeface="PFDinTextCompPro-Bold"/>
              <a:ea typeface="ＭＳ Ｐゴシック" charset="0"/>
              <a:sym typeface="PFDinTextCompPro-Bold" charset="0"/>
            </a:endParaRPr>
          </a:p>
        </p:txBody>
      </p:sp>
      <p:sp>
        <p:nvSpPr>
          <p:cNvPr id="7" name="Title 2">
            <a:extLst>
              <a:ext uri="{FF2B5EF4-FFF2-40B4-BE49-F238E27FC236}">
                <a16:creationId xmlns:a16="http://schemas.microsoft.com/office/drawing/2014/main" id="{08C461C5-9334-4DF0-BB38-2FB54C106790}"/>
              </a:ext>
            </a:extLst>
          </p:cNvPr>
          <p:cNvSpPr>
            <a:spLocks noGrp="1"/>
          </p:cNvSpPr>
          <p:nvPr>
            <p:ph type="ctrTitle"/>
          </p:nvPr>
        </p:nvSpPr>
        <p:spPr>
          <a:xfrm>
            <a:off x="539525" y="1742213"/>
            <a:ext cx="11028200" cy="3421118"/>
          </a:xfrm>
        </p:spPr>
        <p:txBody>
          <a:bodyPr>
            <a:normAutofit/>
          </a:bodyPr>
          <a:lstStyle/>
          <a:p>
            <a:pPr>
              <a:defRPr/>
            </a:pPr>
            <a:br>
              <a:rPr lang="en-US" sz="9375" dirty="0"/>
            </a:br>
            <a:r>
              <a:rPr lang="en-US" sz="9375" dirty="0"/>
              <a:t>Intro </a:t>
            </a:r>
            <a:r>
              <a:rPr lang="en-US" sz="9600" dirty="0"/>
              <a:t>to Machine</a:t>
            </a:r>
            <a:br>
              <a:rPr lang="en-US" sz="9600" dirty="0"/>
            </a:br>
            <a:br>
              <a:rPr lang="en-US" sz="9600" dirty="0"/>
            </a:br>
            <a:br>
              <a:rPr lang="en-US" sz="9600" dirty="0"/>
            </a:br>
            <a:r>
              <a:rPr lang="en-US" sz="9600" dirty="0"/>
              <a:t> Learning</a:t>
            </a:r>
            <a:endParaRPr lang="en-US" sz="9375" dirty="0"/>
          </a:p>
        </p:txBody>
      </p:sp>
    </p:spTree>
    <p:extLst>
      <p:ext uri="{BB962C8B-B14F-4D97-AF65-F5344CB8AC3E}">
        <p14:creationId xmlns:p14="http://schemas.microsoft.com/office/powerpoint/2010/main" val="148995253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691" t="38428" r="80209" b="59251"/>
          <a:stretch/>
        </p:blipFill>
        <p:spPr>
          <a:xfrm>
            <a:off x="3784600" y="2667000"/>
            <a:ext cx="3078921" cy="3454400"/>
          </a:xfrm>
          <a:prstGeom prst="rect">
            <a:avLst/>
          </a:prstGeom>
        </p:spPr>
      </p:pic>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43520" cy="5290388"/>
          </a:xfrm>
        </p:spPr>
        <p:txBody>
          <a:bodyPr/>
          <a:lstStyle/>
          <a:p>
            <a:r>
              <a:rPr lang="en-US" dirty="0"/>
              <a:t>Each observation is represented by a set of numbers (features).</a:t>
            </a:r>
            <a:endParaRPr lang="en-US" i="1" dirty="0"/>
          </a:p>
        </p:txBody>
      </p:sp>
      <p:sp>
        <p:nvSpPr>
          <p:cNvPr id="22" name="TextBox 21"/>
          <p:cNvSpPr txBox="1"/>
          <p:nvPr/>
        </p:nvSpPr>
        <p:spPr>
          <a:xfrm>
            <a:off x="3476977" y="1903586"/>
            <a:ext cx="6332733" cy="523220"/>
          </a:xfrm>
          <a:prstGeom prst="rect">
            <a:avLst/>
          </a:prstGeom>
          <a:noFill/>
        </p:spPr>
        <p:txBody>
          <a:bodyPr wrap="none" rtlCol="0">
            <a:spAutoFit/>
          </a:bodyPr>
          <a:lstStyle/>
          <a:p>
            <a:r>
              <a:rPr lang="en-US" sz="2800" dirty="0"/>
              <a:t>Each pixel gets </a:t>
            </a:r>
            <a:r>
              <a:rPr lang="en-US" sz="2800" dirty="0" err="1"/>
              <a:t>rgb</a:t>
            </a:r>
            <a:r>
              <a:rPr lang="en-US" sz="2800" dirty="0"/>
              <a:t> values like [1.0,0.9,0.8]   </a:t>
            </a:r>
          </a:p>
        </p:txBody>
      </p:sp>
      <p:sp>
        <p:nvSpPr>
          <p:cNvPr id="24" name="Left Arrow 23"/>
          <p:cNvSpPr/>
          <p:nvPr/>
        </p:nvSpPr>
        <p:spPr>
          <a:xfrm rot="18455622">
            <a:off x="5638041" y="2442211"/>
            <a:ext cx="809893"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8396111" y="3400778"/>
            <a:ext cx="3373890" cy="954107"/>
          </a:xfrm>
          <a:prstGeom prst="rect">
            <a:avLst/>
          </a:prstGeom>
          <a:noFill/>
        </p:spPr>
        <p:txBody>
          <a:bodyPr wrap="none" rtlCol="0">
            <a:spAutoFit/>
          </a:bodyPr>
          <a:lstStyle/>
          <a:p>
            <a:r>
              <a:rPr lang="en-US" sz="2800" dirty="0"/>
              <a:t>Image becomes: </a:t>
            </a:r>
          </a:p>
          <a:p>
            <a:r>
              <a:rPr lang="en-US" sz="2800" dirty="0"/>
              <a:t>[1.0,0.9,0.8,0.1,0.5,…]</a:t>
            </a:r>
          </a:p>
        </p:txBody>
      </p:sp>
      <p:sp>
        <p:nvSpPr>
          <p:cNvPr id="26" name="TextBox 25"/>
          <p:cNvSpPr txBox="1"/>
          <p:nvPr/>
        </p:nvSpPr>
        <p:spPr>
          <a:xfrm>
            <a:off x="7560732" y="6079067"/>
            <a:ext cx="4089581" cy="523220"/>
          </a:xfrm>
          <a:prstGeom prst="rect">
            <a:avLst/>
          </a:prstGeom>
          <a:noFill/>
        </p:spPr>
        <p:txBody>
          <a:bodyPr wrap="none" rtlCol="0">
            <a:spAutoFit/>
          </a:bodyPr>
          <a:lstStyle/>
          <a:p>
            <a:r>
              <a:rPr lang="en-US" sz="2800" dirty="0"/>
              <a:t>(Label is -1, it’s not a chair)</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87" y="2621845"/>
            <a:ext cx="2306482" cy="3457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5624052" y="3007596"/>
            <a:ext cx="147484" cy="145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34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308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Tree>
    <p:extLst>
      <p:ext uri="{BB962C8B-B14F-4D97-AF65-F5344CB8AC3E}">
        <p14:creationId xmlns:p14="http://schemas.microsoft.com/office/powerpoint/2010/main" val="55838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6" name="TextBox 15"/>
          <p:cNvSpPr txBox="1"/>
          <p:nvPr/>
        </p:nvSpPr>
        <p:spPr>
          <a:xfrm>
            <a:off x="5314962" y="5669845"/>
            <a:ext cx="6898694" cy="954107"/>
          </a:xfrm>
          <a:prstGeom prst="rect">
            <a:avLst/>
          </a:prstGeom>
          <a:noFill/>
        </p:spPr>
        <p:txBody>
          <a:bodyPr wrap="none" rtlCol="0">
            <a:spAutoFit/>
          </a:bodyPr>
          <a:lstStyle/>
          <a:p>
            <a:r>
              <a:rPr lang="en-US" sz="2800" dirty="0"/>
              <a:t>Training feature data is from 2014 and before</a:t>
            </a:r>
          </a:p>
          <a:p>
            <a:r>
              <a:rPr lang="en-US" sz="2800" dirty="0">
                <a:solidFill>
                  <a:schemeClr val="bg1"/>
                </a:solidFill>
              </a:rPr>
              <a:t>(Label is 1, it exploded in 2013) </a:t>
            </a:r>
          </a:p>
        </p:txBody>
      </p:sp>
    </p:spTree>
    <p:extLst>
      <p:ext uri="{BB962C8B-B14F-4D97-AF65-F5344CB8AC3E}">
        <p14:creationId xmlns:p14="http://schemas.microsoft.com/office/powerpoint/2010/main" val="289169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7" name="TextBox 16"/>
          <p:cNvSpPr txBox="1"/>
          <p:nvPr/>
        </p:nvSpPr>
        <p:spPr>
          <a:xfrm>
            <a:off x="5314962" y="5669845"/>
            <a:ext cx="6843290" cy="954107"/>
          </a:xfrm>
          <a:prstGeom prst="rect">
            <a:avLst/>
          </a:prstGeom>
          <a:noFill/>
        </p:spPr>
        <p:txBody>
          <a:bodyPr wrap="none" rtlCol="0">
            <a:spAutoFit/>
          </a:bodyPr>
          <a:lstStyle/>
          <a:p>
            <a:r>
              <a:rPr lang="en-US" sz="2800" dirty="0"/>
              <a:t>Training feature data is from 2014 and before</a:t>
            </a:r>
          </a:p>
          <a:p>
            <a:r>
              <a:rPr lang="en-US" sz="2800" dirty="0"/>
              <a:t>Label is 1 if it had an event in 2015</a:t>
            </a:r>
            <a:r>
              <a:rPr lang="en-US" sz="2800" dirty="0">
                <a:solidFill>
                  <a:schemeClr val="bg1"/>
                </a:solidFill>
              </a:rPr>
              <a:t> </a:t>
            </a:r>
          </a:p>
        </p:txBody>
      </p:sp>
    </p:spTree>
    <p:extLst>
      <p:ext uri="{BB962C8B-B14F-4D97-AF65-F5344CB8AC3E}">
        <p14:creationId xmlns:p14="http://schemas.microsoft.com/office/powerpoint/2010/main" val="1338941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81620" cy="5290388"/>
          </a:xfrm>
        </p:spPr>
        <p:txBody>
          <a:bodyPr/>
          <a:lstStyle/>
          <a:p>
            <a:r>
              <a:rPr lang="en-US" dirty="0"/>
              <a:t>Each observation is represented by a set of numbers (features).</a:t>
            </a:r>
            <a:endParaRPr lang="en-US" i="1" dirty="0"/>
          </a:p>
        </p:txBody>
      </p:sp>
      <p:sp>
        <p:nvSpPr>
          <p:cNvPr id="20" name="TextBox 19"/>
          <p:cNvSpPr txBox="1"/>
          <p:nvPr/>
        </p:nvSpPr>
        <p:spPr>
          <a:xfrm rot="18895295">
            <a:off x="1649708" y="3951112"/>
            <a:ext cx="4130433" cy="523220"/>
          </a:xfrm>
          <a:prstGeom prst="rect">
            <a:avLst/>
          </a:prstGeom>
          <a:noFill/>
        </p:spPr>
        <p:txBody>
          <a:bodyPr wrap="none" rtlCol="0">
            <a:spAutoFit/>
          </a:bodyPr>
          <a:lstStyle/>
          <a:p>
            <a:r>
              <a:rPr lang="en-US" sz="2800" dirty="0"/>
              <a:t>Number of events last year</a:t>
            </a:r>
          </a:p>
        </p:txBody>
      </p:sp>
      <p:sp>
        <p:nvSpPr>
          <p:cNvPr id="4" name="TextBox 3"/>
          <p:cNvSpPr txBox="1"/>
          <p:nvPr/>
        </p:nvSpPr>
        <p:spPr>
          <a:xfrm>
            <a:off x="508001" y="2102556"/>
            <a:ext cx="9692377" cy="523220"/>
          </a:xfrm>
          <a:prstGeom prst="rect">
            <a:avLst/>
          </a:prstGeom>
          <a:noFill/>
        </p:spPr>
        <p:txBody>
          <a:bodyPr wrap="none" rtlCol="0">
            <a:spAutoFit/>
          </a:bodyPr>
          <a:lstStyle/>
          <a:p>
            <a:r>
              <a:rPr lang="en-US" sz="2800" dirty="0"/>
              <a:t>Manhole is represented as:  [   5      3     120     12      1       0   …..   ]       </a:t>
            </a:r>
          </a:p>
        </p:txBody>
      </p:sp>
      <p:sp>
        <p:nvSpPr>
          <p:cNvPr id="10" name="TextBox 9"/>
          <p:cNvSpPr txBox="1"/>
          <p:nvPr/>
        </p:nvSpPr>
        <p:spPr>
          <a:xfrm rot="18895295">
            <a:off x="1464735" y="4286958"/>
            <a:ext cx="5256742" cy="523220"/>
          </a:xfrm>
          <a:prstGeom prst="rect">
            <a:avLst/>
          </a:prstGeom>
          <a:noFill/>
        </p:spPr>
        <p:txBody>
          <a:bodyPr wrap="none" rtlCol="0">
            <a:spAutoFit/>
          </a:bodyPr>
          <a:lstStyle/>
          <a:p>
            <a:r>
              <a:rPr lang="en-US" sz="2800" dirty="0"/>
              <a:t>Number of serious events last year</a:t>
            </a:r>
          </a:p>
        </p:txBody>
      </p:sp>
      <p:sp>
        <p:nvSpPr>
          <p:cNvPr id="11" name="TextBox 10"/>
          <p:cNvSpPr txBox="1"/>
          <p:nvPr/>
        </p:nvSpPr>
        <p:spPr>
          <a:xfrm rot="18895295">
            <a:off x="3085098" y="3965228"/>
            <a:ext cx="4166550" cy="523220"/>
          </a:xfrm>
          <a:prstGeom prst="rect">
            <a:avLst/>
          </a:prstGeom>
          <a:noFill/>
        </p:spPr>
        <p:txBody>
          <a:bodyPr wrap="none" rtlCol="0">
            <a:spAutoFit/>
          </a:bodyPr>
          <a:lstStyle/>
          <a:p>
            <a:r>
              <a:rPr lang="en-US" sz="2800" dirty="0"/>
              <a:t>Number of electrical cables</a:t>
            </a:r>
          </a:p>
        </p:txBody>
      </p:sp>
      <p:sp>
        <p:nvSpPr>
          <p:cNvPr id="12" name="TextBox 11"/>
          <p:cNvSpPr txBox="1"/>
          <p:nvPr/>
        </p:nvSpPr>
        <p:spPr>
          <a:xfrm rot="18895295">
            <a:off x="2799821" y="4286964"/>
            <a:ext cx="5578119" cy="523220"/>
          </a:xfrm>
          <a:prstGeom prst="rect">
            <a:avLst/>
          </a:prstGeom>
          <a:noFill/>
        </p:spPr>
        <p:txBody>
          <a:bodyPr wrap="none" rtlCol="0">
            <a:spAutoFit/>
          </a:bodyPr>
          <a:lstStyle/>
          <a:p>
            <a:r>
              <a:rPr lang="en-US" sz="2800" dirty="0"/>
              <a:t>Number of pre-1930 electrical cables</a:t>
            </a:r>
          </a:p>
        </p:txBody>
      </p:sp>
      <p:sp>
        <p:nvSpPr>
          <p:cNvPr id="13" name="TextBox 12"/>
          <p:cNvSpPr txBox="1"/>
          <p:nvPr/>
        </p:nvSpPr>
        <p:spPr>
          <a:xfrm rot="18895295">
            <a:off x="6172691" y="3310475"/>
            <a:ext cx="2298075" cy="523220"/>
          </a:xfrm>
          <a:prstGeom prst="rect">
            <a:avLst/>
          </a:prstGeom>
          <a:noFill/>
        </p:spPr>
        <p:txBody>
          <a:bodyPr wrap="none" rtlCol="0">
            <a:spAutoFit/>
          </a:bodyPr>
          <a:lstStyle/>
          <a:p>
            <a:r>
              <a:rPr lang="en-US" sz="2800" dirty="0"/>
              <a:t>Vented cover?</a:t>
            </a:r>
          </a:p>
        </p:txBody>
      </p:sp>
      <p:sp>
        <p:nvSpPr>
          <p:cNvPr id="14" name="TextBox 13"/>
          <p:cNvSpPr txBox="1"/>
          <p:nvPr/>
        </p:nvSpPr>
        <p:spPr>
          <a:xfrm rot="18895295">
            <a:off x="7389783" y="3095988"/>
            <a:ext cx="1777350" cy="523220"/>
          </a:xfrm>
          <a:prstGeom prst="rect">
            <a:avLst/>
          </a:prstGeom>
          <a:noFill/>
        </p:spPr>
        <p:txBody>
          <a:bodyPr wrap="none" rtlCol="0">
            <a:spAutoFit/>
          </a:bodyPr>
          <a:lstStyle/>
          <a:p>
            <a:r>
              <a:rPr lang="en-US" sz="2800" dirty="0"/>
              <a:t>Inspected?</a:t>
            </a:r>
          </a:p>
        </p:txBody>
      </p:sp>
      <p:sp>
        <p:nvSpPr>
          <p:cNvPr id="16" name="TextBox 15"/>
          <p:cNvSpPr txBox="1"/>
          <p:nvPr/>
        </p:nvSpPr>
        <p:spPr>
          <a:xfrm>
            <a:off x="5314962" y="5669845"/>
            <a:ext cx="6711793" cy="954107"/>
          </a:xfrm>
          <a:prstGeom prst="rect">
            <a:avLst/>
          </a:prstGeom>
          <a:noFill/>
        </p:spPr>
        <p:txBody>
          <a:bodyPr wrap="none" rtlCol="0">
            <a:spAutoFit/>
          </a:bodyPr>
          <a:lstStyle/>
          <a:p>
            <a:r>
              <a:rPr lang="en-US" sz="2800" dirty="0"/>
              <a:t>Testing feature data is from 2015 and before</a:t>
            </a:r>
          </a:p>
          <a:p>
            <a:r>
              <a:rPr lang="en-US" sz="2800" dirty="0"/>
              <a:t>Predict what happen in 2016</a:t>
            </a:r>
          </a:p>
        </p:txBody>
      </p:sp>
    </p:spTree>
    <p:extLst>
      <p:ext uri="{BB962C8B-B14F-4D97-AF65-F5344CB8AC3E}">
        <p14:creationId xmlns:p14="http://schemas.microsoft.com/office/powerpoint/2010/main" val="181598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37080" y="950782"/>
            <a:ext cx="9594320" cy="5290388"/>
          </a:xfrm>
        </p:spPr>
        <p:txBody>
          <a:bodyPr/>
          <a:lstStyle/>
          <a:p>
            <a:r>
              <a:rPr lang="en-US" dirty="0"/>
              <a:t>Each observation is represented by a set of numbers (features).</a:t>
            </a:r>
            <a:endParaRPr lang="en-US" i="1" dirty="0"/>
          </a:p>
        </p:txBody>
      </p:sp>
      <p:sp>
        <p:nvSpPr>
          <p:cNvPr id="4" name="TextBox 3"/>
          <p:cNvSpPr txBox="1"/>
          <p:nvPr/>
        </p:nvSpPr>
        <p:spPr>
          <a:xfrm>
            <a:off x="508001" y="2102556"/>
            <a:ext cx="10732425" cy="2246769"/>
          </a:xfrm>
          <a:prstGeom prst="rect">
            <a:avLst/>
          </a:prstGeom>
          <a:noFill/>
        </p:spPr>
        <p:txBody>
          <a:bodyPr wrap="none" rtlCol="0">
            <a:spAutoFit/>
          </a:bodyPr>
          <a:lstStyle/>
          <a:p>
            <a:r>
              <a:rPr lang="en-US" sz="2800" dirty="0"/>
              <a:t>Manhole is represented as:  [   5      3     120     12      1       0   …..   ]         -1</a:t>
            </a:r>
          </a:p>
          <a:p>
            <a:r>
              <a:rPr lang="en-US" sz="2800" dirty="0"/>
              <a:t>                                                   [   0      0      89        5      1       1   …..   ]          1</a:t>
            </a:r>
          </a:p>
          <a:p>
            <a:r>
              <a:rPr lang="en-US" sz="2800" dirty="0"/>
              <a:t>                                                   [   1      0      20        0      0       1   …..   ]          -1</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177367" y="5237765"/>
            <a:ext cx="3983566" cy="1384995"/>
          </a:xfrm>
          <a:prstGeom prst="rect">
            <a:avLst/>
          </a:prstGeom>
          <a:noFill/>
        </p:spPr>
        <p:txBody>
          <a:bodyPr wrap="square" rtlCol="0">
            <a:spAutoFit/>
          </a:bodyPr>
          <a:lstStyle/>
          <a:p>
            <a:r>
              <a:rPr lang="en-US" sz="2800"/>
              <a:t>(Predictors, Covariates, Explanatory Variables, Independent Variables)</a:t>
            </a:r>
          </a:p>
        </p:txBody>
      </p:sp>
    </p:spTree>
    <p:extLst>
      <p:ext uri="{BB962C8B-B14F-4D97-AF65-F5344CB8AC3E}">
        <p14:creationId xmlns:p14="http://schemas.microsoft.com/office/powerpoint/2010/main" val="3501033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379413" y="795564"/>
            <a:ext cx="9526587" cy="5290388"/>
          </a:xfrm>
        </p:spPr>
        <p:txBody>
          <a:body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Tree>
    <p:extLst>
      <p:ext uri="{BB962C8B-B14F-4D97-AF65-F5344CB8AC3E}">
        <p14:creationId xmlns:p14="http://schemas.microsoft.com/office/powerpoint/2010/main" val="213878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9" name="Content Placeholder 2"/>
          <p:cNvSpPr txBox="1">
            <a:spLocks/>
          </p:cNvSpPr>
          <p:nvPr/>
        </p:nvSpPr>
        <p:spPr>
          <a:xfrm>
            <a:off x="379413" y="795564"/>
            <a:ext cx="94503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spTree>
    <p:extLst>
      <p:ext uri="{BB962C8B-B14F-4D97-AF65-F5344CB8AC3E}">
        <p14:creationId xmlns:p14="http://schemas.microsoft.com/office/powerpoint/2010/main" val="2557391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734" y="802438"/>
            <a:ext cx="96027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grpSp>
        <p:nvGrpSpPr>
          <p:cNvPr id="15" name="Group 14"/>
          <p:cNvGrpSpPr/>
          <p:nvPr/>
        </p:nvGrpSpPr>
        <p:grpSpPr>
          <a:xfrm>
            <a:off x="9468464" y="5082020"/>
            <a:ext cx="2179898" cy="1000985"/>
            <a:chOff x="429591" y="3754904"/>
            <a:chExt cx="1787585" cy="820839"/>
          </a:xfrm>
        </p:grpSpPr>
        <p:sp>
          <p:nvSpPr>
            <p:cNvPr id="13" name="Trapezoid 12"/>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Summing Junction 7"/>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365729" y="1639362"/>
            <a:ext cx="2179898" cy="1777134"/>
            <a:chOff x="6437285" y="1541861"/>
            <a:chExt cx="2179898" cy="1777134"/>
          </a:xfrm>
        </p:grpSpPr>
        <p:sp>
          <p:nvSpPr>
            <p:cNvPr id="27" name="Trapezoid 26"/>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6680889" y="1541861"/>
              <a:ext cx="1692689" cy="1777134"/>
              <a:chOff x="3399175" y="4696691"/>
              <a:chExt cx="1692689" cy="1777134"/>
            </a:xfrm>
          </p:grpSpPr>
          <p:sp>
            <p:nvSpPr>
              <p:cNvPr id="32"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43702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413" y="795564"/>
            <a:ext cx="9488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10" name="Rectangle 9"/>
          <p:cNvSpPr/>
          <p:nvPr/>
        </p:nvSpPr>
        <p:spPr>
          <a:xfrm>
            <a:off x="392466" y="2679890"/>
            <a:ext cx="5202115" cy="461665"/>
          </a:xfrm>
          <a:prstGeom prst="rect">
            <a:avLst/>
          </a:prstGeom>
        </p:spPr>
        <p:txBody>
          <a:bodyPr wrap="none">
            <a:spAutoFit/>
          </a:bodyPr>
          <a:lstStyle/>
          <a:p>
            <a:r>
              <a:rPr lang="en-US" sz="2400" dirty="0"/>
              <a:t>Manhole is represented as:  [  1925   15] </a:t>
            </a:r>
          </a:p>
        </p:txBody>
      </p:sp>
      <p:sp>
        <p:nvSpPr>
          <p:cNvPr id="11" name="TextBox 10"/>
          <p:cNvSpPr txBox="1"/>
          <p:nvPr/>
        </p:nvSpPr>
        <p:spPr>
          <a:xfrm rot="18895295">
            <a:off x="930586" y="4374445"/>
            <a:ext cx="3988241" cy="523220"/>
          </a:xfrm>
          <a:prstGeom prst="rect">
            <a:avLst/>
          </a:prstGeom>
          <a:noFill/>
        </p:spPr>
        <p:txBody>
          <a:bodyPr wrap="none" rtlCol="0">
            <a:spAutoFit/>
          </a:bodyPr>
          <a:lstStyle/>
          <a:p>
            <a:r>
              <a:rPr lang="en-US" sz="2800" dirty="0"/>
              <a:t>Year oldest cable installed</a:t>
            </a:r>
          </a:p>
        </p:txBody>
      </p:sp>
      <p:sp>
        <p:nvSpPr>
          <p:cNvPr id="12" name="TextBox 11"/>
          <p:cNvSpPr txBox="1"/>
          <p:nvPr/>
        </p:nvSpPr>
        <p:spPr>
          <a:xfrm rot="18895295">
            <a:off x="1519897" y="4399845"/>
            <a:ext cx="4130433" cy="523220"/>
          </a:xfrm>
          <a:prstGeom prst="rect">
            <a:avLst/>
          </a:prstGeom>
          <a:noFill/>
        </p:spPr>
        <p:txBody>
          <a:bodyPr wrap="none" rtlCol="0">
            <a:spAutoFit/>
          </a:bodyPr>
          <a:lstStyle/>
          <a:p>
            <a:r>
              <a:rPr lang="en-US" sz="2800" dirty="0"/>
              <a:t>Number of events last year</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sp>
        <p:nvSpPr>
          <p:cNvPr id="3" name="TextBox 2"/>
          <p:cNvSpPr txBox="1"/>
          <p:nvPr/>
        </p:nvSpPr>
        <p:spPr>
          <a:xfrm>
            <a:off x="10018889" y="2539999"/>
            <a:ext cx="727032" cy="369332"/>
          </a:xfrm>
          <a:prstGeom prst="rect">
            <a:avLst/>
          </a:prstGeom>
          <a:noFill/>
        </p:spPr>
        <p:txBody>
          <a:bodyPr wrap="none" rtlCol="0">
            <a:spAutoFit/>
          </a:bodyPr>
          <a:lstStyle/>
          <a:p>
            <a:r>
              <a:rPr lang="en-US" dirty="0"/>
              <a:t>f(x)=0</a:t>
            </a:r>
          </a:p>
        </p:txBody>
      </p:sp>
      <p:sp>
        <p:nvSpPr>
          <p:cNvPr id="25" name="TextBox 24"/>
          <p:cNvSpPr txBox="1"/>
          <p:nvPr/>
        </p:nvSpPr>
        <p:spPr>
          <a:xfrm>
            <a:off x="10975623" y="2438399"/>
            <a:ext cx="727032" cy="369332"/>
          </a:xfrm>
          <a:prstGeom prst="rect">
            <a:avLst/>
          </a:prstGeom>
          <a:noFill/>
        </p:spPr>
        <p:txBody>
          <a:bodyPr wrap="none" rtlCol="0">
            <a:spAutoFit/>
          </a:bodyPr>
          <a:lstStyle/>
          <a:p>
            <a:r>
              <a:rPr lang="en-US" dirty="0"/>
              <a:t>f(x)&lt;0</a:t>
            </a:r>
          </a:p>
        </p:txBody>
      </p:sp>
      <p:sp>
        <p:nvSpPr>
          <p:cNvPr id="26" name="TextBox 25"/>
          <p:cNvSpPr txBox="1"/>
          <p:nvPr/>
        </p:nvSpPr>
        <p:spPr>
          <a:xfrm>
            <a:off x="8997246" y="2040465"/>
            <a:ext cx="727032" cy="369332"/>
          </a:xfrm>
          <a:prstGeom prst="rect">
            <a:avLst/>
          </a:prstGeom>
          <a:noFill/>
        </p:spPr>
        <p:txBody>
          <a:bodyPr wrap="none" rtlCol="0">
            <a:spAutoFit/>
          </a:bodyPr>
          <a:lstStyle/>
          <a:p>
            <a:r>
              <a:rPr lang="en-US" dirty="0"/>
              <a:t>f(x)&gt;0</a:t>
            </a:r>
          </a:p>
        </p:txBody>
      </p:sp>
      <p:grpSp>
        <p:nvGrpSpPr>
          <p:cNvPr id="28" name="Group 27"/>
          <p:cNvGrpSpPr/>
          <p:nvPr/>
        </p:nvGrpSpPr>
        <p:grpSpPr>
          <a:xfrm>
            <a:off x="9468464" y="5082020"/>
            <a:ext cx="2179898" cy="1000985"/>
            <a:chOff x="429591" y="3754904"/>
            <a:chExt cx="1787585" cy="820839"/>
          </a:xfrm>
        </p:grpSpPr>
        <p:sp>
          <p:nvSpPr>
            <p:cNvPr id="29" name="Trapezoid 28"/>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6365729" y="1639362"/>
            <a:ext cx="2179898" cy="1777134"/>
            <a:chOff x="6437285" y="1541861"/>
            <a:chExt cx="2179898" cy="1777134"/>
          </a:xfrm>
        </p:grpSpPr>
        <p:sp>
          <p:nvSpPr>
            <p:cNvPr id="32" name="Trapezoid 31"/>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6680889" y="1541861"/>
              <a:ext cx="1692689" cy="1777134"/>
              <a:chOff x="3399175" y="4696691"/>
              <a:chExt cx="1692689" cy="1777134"/>
            </a:xfrm>
          </p:grpSpPr>
          <p:sp>
            <p:nvSpPr>
              <p:cNvPr id="35"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1329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Types of learning</a:t>
            </a:r>
            <a:endParaRPr lang="sk-SK" dirty="0"/>
          </a:p>
        </p:txBody>
      </p:sp>
      <p:sp>
        <p:nvSpPr>
          <p:cNvPr id="3" name="Zástupný objekt pre obsah 2"/>
          <p:cNvSpPr>
            <a:spLocks noGrp="1"/>
          </p:cNvSpPr>
          <p:nvPr>
            <p:ph idx="1"/>
          </p:nvPr>
        </p:nvSpPr>
        <p:spPr/>
        <p:txBody>
          <a:bodyPr/>
          <a:lstStyle/>
          <a:p>
            <a:r>
              <a:rPr lang="en-US" dirty="0"/>
              <a:t>Machine Learning is divided into several subfields, based on:</a:t>
            </a:r>
          </a:p>
          <a:p>
            <a:endParaRPr lang="en-US" dirty="0"/>
          </a:p>
          <a:p>
            <a:pPr lvl="1"/>
            <a:r>
              <a:rPr lang="en-US" b="1" dirty="0"/>
              <a:t>Learning: </a:t>
            </a:r>
            <a:r>
              <a:rPr lang="en-US" dirty="0"/>
              <a:t>supervised, unsupervised or something in between – reinforcement or semi-supervised</a:t>
            </a:r>
          </a:p>
          <a:p>
            <a:pPr lvl="1"/>
            <a:r>
              <a:rPr lang="en-US" b="1" dirty="0"/>
              <a:t>Learner: </a:t>
            </a:r>
            <a:r>
              <a:rPr lang="en-US" dirty="0"/>
              <a:t>actively asking for examples or passively getting them</a:t>
            </a:r>
          </a:p>
          <a:p>
            <a:pPr lvl="1"/>
            <a:r>
              <a:rPr lang="en-US" b="1" dirty="0"/>
              <a:t>Teacher: </a:t>
            </a:r>
            <a:r>
              <a:rPr lang="en-US" dirty="0"/>
              <a:t>random or adversarial</a:t>
            </a:r>
          </a:p>
          <a:p>
            <a:pPr lvl="1"/>
            <a:r>
              <a:rPr lang="en-US" b="1" dirty="0"/>
              <a:t>Processing: </a:t>
            </a:r>
            <a:r>
              <a:rPr lang="en-US" dirty="0"/>
              <a:t>online or offline/batch</a:t>
            </a:r>
            <a:endParaRPr lang="en-US" b="1" dirty="0"/>
          </a:p>
        </p:txBody>
      </p:sp>
      <p:sp>
        <p:nvSpPr>
          <p:cNvPr id="5" name="Zástupný objekt pre číslo snímky 4"/>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2</a:t>
            </a:fld>
            <a:endParaRPr lang="sk-SK">
              <a:latin typeface="Calibri" panose="020F0502020204030204"/>
            </a:endParaRPr>
          </a:p>
        </p:txBody>
      </p:sp>
    </p:spTree>
    <p:extLst>
      <p:ext uri="{BB962C8B-B14F-4D97-AF65-F5344CB8AC3E}">
        <p14:creationId xmlns:p14="http://schemas.microsoft.com/office/powerpoint/2010/main" val="398210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44" y="2125147"/>
            <a:ext cx="3365624" cy="3999078"/>
          </a:xfrm>
          <a:prstGeom prst="rect">
            <a:avLst/>
          </a:prstGeom>
        </p:spPr>
      </p:pic>
      <p:sp>
        <p:nvSpPr>
          <p:cNvPr id="9" name="Content Placeholder 2"/>
          <p:cNvSpPr txBox="1">
            <a:spLocks/>
          </p:cNvSpPr>
          <p:nvPr/>
        </p:nvSpPr>
        <p:spPr>
          <a:xfrm>
            <a:off x="379413" y="795564"/>
            <a:ext cx="9234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74556" y="6334780"/>
            <a:ext cx="912630" cy="523220"/>
          </a:xfrm>
          <a:prstGeom prst="rect">
            <a:avLst/>
          </a:prstGeom>
          <a:noFill/>
        </p:spPr>
        <p:txBody>
          <a:bodyPr wrap="none" rtlCol="0">
            <a:spAutoFit/>
          </a:bodyPr>
          <a:lstStyle/>
          <a:p>
            <a:r>
              <a:rPr lang="en-US" sz="2800" dirty="0"/>
              <a:t>1925</a:t>
            </a:r>
          </a:p>
        </p:txBody>
      </p:sp>
      <p:sp>
        <p:nvSpPr>
          <p:cNvPr id="19" name="TextBox 18"/>
          <p:cNvSpPr txBox="1"/>
          <p:nvPr/>
        </p:nvSpPr>
        <p:spPr>
          <a:xfrm>
            <a:off x="10735733" y="6334780"/>
            <a:ext cx="912630" cy="523220"/>
          </a:xfrm>
          <a:prstGeom prst="rect">
            <a:avLst/>
          </a:prstGeom>
          <a:noFill/>
        </p:spPr>
        <p:txBody>
          <a:bodyPr wrap="none" rtlCol="0">
            <a:spAutoFit/>
          </a:bodyPr>
          <a:lstStyle/>
          <a:p>
            <a:r>
              <a:rPr lang="en-US" sz="2800" dirty="0"/>
              <a:t>2015</a:t>
            </a:r>
          </a:p>
        </p:txBody>
      </p:sp>
      <p:sp>
        <p:nvSpPr>
          <p:cNvPr id="20" name="TextBox 19"/>
          <p:cNvSpPr txBox="1"/>
          <p:nvPr/>
        </p:nvSpPr>
        <p:spPr>
          <a:xfrm>
            <a:off x="8153400" y="6306558"/>
            <a:ext cx="1987568" cy="523220"/>
          </a:xfrm>
          <a:prstGeom prst="rect">
            <a:avLst/>
          </a:prstGeom>
          <a:noFill/>
        </p:spPr>
        <p:txBody>
          <a:bodyPr wrap="none" rtlCol="0">
            <a:spAutoFit/>
          </a:bodyPr>
          <a:lstStyle/>
          <a:p>
            <a:r>
              <a:rPr lang="en-US" sz="2800" dirty="0"/>
              <a:t>Oldest cable</a:t>
            </a:r>
          </a:p>
        </p:txBody>
      </p:sp>
      <p:sp>
        <p:nvSpPr>
          <p:cNvPr id="21" name="TextBox 20"/>
          <p:cNvSpPr txBox="1"/>
          <p:nvPr/>
        </p:nvSpPr>
        <p:spPr>
          <a:xfrm rot="16200000">
            <a:off x="4556477" y="4088292"/>
            <a:ext cx="2628218" cy="523220"/>
          </a:xfrm>
          <a:prstGeom prst="rect">
            <a:avLst/>
          </a:prstGeom>
          <a:noFill/>
        </p:spPr>
        <p:txBody>
          <a:bodyPr wrap="none" rtlCol="0">
            <a:spAutoFit/>
          </a:bodyPr>
          <a:lstStyle/>
          <a:p>
            <a:r>
              <a:rPr lang="en-US" sz="2800" dirty="0"/>
              <a:t> Events Last Year</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5568246" y="1982913"/>
            <a:ext cx="548648" cy="523220"/>
          </a:xfrm>
          <a:prstGeom prst="rect">
            <a:avLst/>
          </a:prstGeom>
          <a:noFill/>
        </p:spPr>
        <p:txBody>
          <a:bodyPr wrap="none" rtlCol="0">
            <a:spAutoFit/>
          </a:bodyPr>
          <a:lstStyle/>
          <a:p>
            <a:r>
              <a:rPr lang="en-US" sz="2800" dirty="0"/>
              <a:t>20</a:t>
            </a:r>
          </a:p>
        </p:txBody>
      </p:sp>
      <p:sp>
        <p:nvSpPr>
          <p:cNvPr id="3" name="TextBox 2"/>
          <p:cNvSpPr txBox="1"/>
          <p:nvPr/>
        </p:nvSpPr>
        <p:spPr>
          <a:xfrm>
            <a:off x="10018889" y="2539999"/>
            <a:ext cx="727032" cy="369332"/>
          </a:xfrm>
          <a:prstGeom prst="rect">
            <a:avLst/>
          </a:prstGeom>
          <a:noFill/>
        </p:spPr>
        <p:txBody>
          <a:bodyPr wrap="none" rtlCol="0">
            <a:spAutoFit/>
          </a:bodyPr>
          <a:lstStyle/>
          <a:p>
            <a:r>
              <a:rPr lang="en-US" dirty="0"/>
              <a:t>f(x)=0</a:t>
            </a:r>
          </a:p>
        </p:txBody>
      </p:sp>
      <p:sp>
        <p:nvSpPr>
          <p:cNvPr id="25" name="TextBox 24"/>
          <p:cNvSpPr txBox="1"/>
          <p:nvPr/>
        </p:nvSpPr>
        <p:spPr>
          <a:xfrm>
            <a:off x="10975623" y="2438399"/>
            <a:ext cx="727032" cy="369332"/>
          </a:xfrm>
          <a:prstGeom prst="rect">
            <a:avLst/>
          </a:prstGeom>
          <a:noFill/>
        </p:spPr>
        <p:txBody>
          <a:bodyPr wrap="none" rtlCol="0">
            <a:spAutoFit/>
          </a:bodyPr>
          <a:lstStyle/>
          <a:p>
            <a:r>
              <a:rPr lang="en-US" dirty="0"/>
              <a:t>f(x)&lt;0</a:t>
            </a:r>
          </a:p>
        </p:txBody>
      </p:sp>
      <p:sp>
        <p:nvSpPr>
          <p:cNvPr id="26" name="TextBox 25"/>
          <p:cNvSpPr txBox="1"/>
          <p:nvPr/>
        </p:nvSpPr>
        <p:spPr>
          <a:xfrm>
            <a:off x="8997246" y="2040465"/>
            <a:ext cx="727032" cy="369332"/>
          </a:xfrm>
          <a:prstGeom prst="rect">
            <a:avLst/>
          </a:prstGeom>
          <a:noFill/>
        </p:spPr>
        <p:txBody>
          <a:bodyPr wrap="none" rtlCol="0">
            <a:spAutoFit/>
          </a:bodyPr>
          <a:lstStyle/>
          <a:p>
            <a:r>
              <a:rPr lang="en-US" dirty="0"/>
              <a:t>f(x)&gt;0</a:t>
            </a:r>
          </a:p>
        </p:txBody>
      </p:sp>
      <p:sp>
        <p:nvSpPr>
          <p:cNvPr id="8" name="TextBox 7"/>
          <p:cNvSpPr txBox="1"/>
          <p:nvPr/>
        </p:nvSpPr>
        <p:spPr>
          <a:xfrm>
            <a:off x="143933" y="2964892"/>
            <a:ext cx="5622565" cy="754053"/>
          </a:xfrm>
          <a:prstGeom prst="rect">
            <a:avLst/>
          </a:prstGeom>
          <a:noFill/>
        </p:spPr>
        <p:txBody>
          <a:bodyPr wrap="none" rtlCol="0">
            <a:spAutoFit/>
          </a:bodyPr>
          <a:lstStyle/>
          <a:p>
            <a:endParaRPr lang="en-US" sz="2000" dirty="0"/>
          </a:p>
          <a:p>
            <a:r>
              <a:rPr lang="en-US" sz="2300" dirty="0"/>
              <a:t>f(x) = function(Events Last Year, Oldest Cable)</a:t>
            </a:r>
            <a:r>
              <a:rPr lang="en-US" sz="2000" dirty="0"/>
              <a:t> </a:t>
            </a:r>
          </a:p>
        </p:txBody>
      </p:sp>
      <p:grpSp>
        <p:nvGrpSpPr>
          <p:cNvPr id="28" name="Group 27"/>
          <p:cNvGrpSpPr/>
          <p:nvPr/>
        </p:nvGrpSpPr>
        <p:grpSpPr>
          <a:xfrm>
            <a:off x="9468464" y="5082020"/>
            <a:ext cx="2179898" cy="1000985"/>
            <a:chOff x="429591" y="3754904"/>
            <a:chExt cx="1787585" cy="820839"/>
          </a:xfrm>
        </p:grpSpPr>
        <p:sp>
          <p:nvSpPr>
            <p:cNvPr id="29" name="Trapezoid 28"/>
            <p:cNvSpPr/>
            <p:nvPr/>
          </p:nvSpPr>
          <p:spPr>
            <a:xfrm>
              <a:off x="429591" y="3754904"/>
              <a:ext cx="1787585" cy="820839"/>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umming Junction 29"/>
            <p:cNvSpPr/>
            <p:nvPr/>
          </p:nvSpPr>
          <p:spPr>
            <a:xfrm>
              <a:off x="852691" y="3920387"/>
              <a:ext cx="951929" cy="442451"/>
            </a:xfrm>
            <a:prstGeom prst="flowChartSummingJunction">
              <a:avLst/>
            </a:prstGeom>
            <a:solidFill>
              <a:schemeClr val="bg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6365729" y="1639362"/>
            <a:ext cx="2179898" cy="1777134"/>
            <a:chOff x="6437285" y="1541861"/>
            <a:chExt cx="2179898" cy="1777134"/>
          </a:xfrm>
        </p:grpSpPr>
        <p:sp>
          <p:nvSpPr>
            <p:cNvPr id="32" name="Trapezoid 31"/>
            <p:cNvSpPr/>
            <p:nvPr/>
          </p:nvSpPr>
          <p:spPr>
            <a:xfrm>
              <a:off x="6437285" y="2224058"/>
              <a:ext cx="2179898" cy="1000985"/>
            </a:xfrm>
            <a:prstGeom prst="trapezoid">
              <a:avLst/>
            </a:prstGeom>
            <a:solidFill>
              <a:schemeClr val="bg1">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24580" y="2444283"/>
              <a:ext cx="1155736" cy="542501"/>
            </a:xfrm>
            <a:prstGeom prst="ellipse">
              <a:avLst/>
            </a:prstGeom>
            <a:gradFill flip="none" rotWithShape="1">
              <a:gsLst>
                <a:gs pos="0">
                  <a:schemeClr val="tx1">
                    <a:lumMod val="95000"/>
                    <a:lumOff val="5000"/>
                  </a:schemeClr>
                </a:gs>
                <a:gs pos="50000">
                  <a:schemeClr val="tx1">
                    <a:lumMod val="65000"/>
                    <a:lumOff val="35000"/>
                  </a:schemeClr>
                </a:gs>
                <a:gs pos="100000">
                  <a:schemeClr val="bg1">
                    <a:lumMod val="5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6680889" y="1541861"/>
              <a:ext cx="1692689" cy="1777134"/>
              <a:chOff x="3399175" y="4696691"/>
              <a:chExt cx="1692689" cy="1777134"/>
            </a:xfrm>
          </p:grpSpPr>
          <p:sp>
            <p:nvSpPr>
              <p:cNvPr id="35" name="Oval 5"/>
              <p:cNvSpPr>
                <a:spLocks noChangeArrowheads="1"/>
              </p:cNvSpPr>
              <p:nvPr/>
            </p:nvSpPr>
            <p:spPr bwMode="auto">
              <a:xfrm>
                <a:off x="3399175" y="4696691"/>
                <a:ext cx="1692689" cy="1777134"/>
              </a:xfrm>
              <a:prstGeom prst="ellipse">
                <a:avLst/>
              </a:prstGeom>
              <a:solidFill>
                <a:srgbClr val="FF8C00"/>
              </a:solidFill>
              <a:ln>
                <a:noFill/>
              </a:ln>
              <a:effectLst>
                <a:softEdge rad="317500"/>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3902076" y="5684838"/>
                <a:ext cx="285750" cy="333375"/>
              </a:xfrm>
              <a:custGeom>
                <a:avLst/>
                <a:gdLst>
                  <a:gd name="T0" fmla="*/ 180 w 180"/>
                  <a:gd name="T1" fmla="*/ 180 h 210"/>
                  <a:gd name="T2" fmla="*/ 180 w 180"/>
                  <a:gd name="T3" fmla="*/ 180 h 210"/>
                  <a:gd name="T4" fmla="*/ 0 w 180"/>
                  <a:gd name="T5" fmla="*/ 0 h 210"/>
                  <a:gd name="T6" fmla="*/ 153 w 180"/>
                  <a:gd name="T7" fmla="*/ 207 h 210"/>
                  <a:gd name="T8" fmla="*/ 153 w 180"/>
                  <a:gd name="T9" fmla="*/ 210 h 210"/>
                  <a:gd name="T10" fmla="*/ 180 w 180"/>
                  <a:gd name="T11" fmla="*/ 180 h 210"/>
                </a:gdLst>
                <a:ahLst/>
                <a:cxnLst>
                  <a:cxn ang="0">
                    <a:pos x="T0" y="T1"/>
                  </a:cxn>
                  <a:cxn ang="0">
                    <a:pos x="T2" y="T3"/>
                  </a:cxn>
                  <a:cxn ang="0">
                    <a:pos x="T4" y="T5"/>
                  </a:cxn>
                  <a:cxn ang="0">
                    <a:pos x="T6" y="T7"/>
                  </a:cxn>
                  <a:cxn ang="0">
                    <a:pos x="T8" y="T9"/>
                  </a:cxn>
                  <a:cxn ang="0">
                    <a:pos x="T10" y="T11"/>
                  </a:cxn>
                </a:cxnLst>
                <a:rect l="0" t="0" r="r" b="b"/>
                <a:pathLst>
                  <a:path w="180" h="210">
                    <a:moveTo>
                      <a:pt x="180" y="180"/>
                    </a:moveTo>
                    <a:lnTo>
                      <a:pt x="180" y="180"/>
                    </a:lnTo>
                    <a:lnTo>
                      <a:pt x="0" y="0"/>
                    </a:lnTo>
                    <a:lnTo>
                      <a:pt x="153" y="207"/>
                    </a:lnTo>
                    <a:lnTo>
                      <a:pt x="153" y="210"/>
                    </a:lnTo>
                    <a:lnTo>
                      <a:pt x="18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
              <p:cNvSpPr>
                <a:spLocks/>
              </p:cNvSpPr>
              <p:nvPr/>
            </p:nvSpPr>
            <p:spPr bwMode="auto">
              <a:xfrm>
                <a:off x="3816351" y="5262563"/>
                <a:ext cx="414338" cy="476250"/>
              </a:xfrm>
              <a:custGeom>
                <a:avLst/>
                <a:gdLst>
                  <a:gd name="T0" fmla="*/ 261 w 261"/>
                  <a:gd name="T1" fmla="*/ 260 h 300"/>
                  <a:gd name="T2" fmla="*/ 261 w 261"/>
                  <a:gd name="T3" fmla="*/ 260 h 300"/>
                  <a:gd name="T4" fmla="*/ 0 w 261"/>
                  <a:gd name="T5" fmla="*/ 0 h 300"/>
                  <a:gd name="T6" fmla="*/ 221 w 261"/>
                  <a:gd name="T7" fmla="*/ 300 h 300"/>
                  <a:gd name="T8" fmla="*/ 221 w 261"/>
                  <a:gd name="T9" fmla="*/ 300 h 300"/>
                  <a:gd name="T10" fmla="*/ 261 w 261"/>
                  <a:gd name="T11" fmla="*/ 260 h 300"/>
                </a:gdLst>
                <a:ahLst/>
                <a:cxnLst>
                  <a:cxn ang="0">
                    <a:pos x="T0" y="T1"/>
                  </a:cxn>
                  <a:cxn ang="0">
                    <a:pos x="T2" y="T3"/>
                  </a:cxn>
                  <a:cxn ang="0">
                    <a:pos x="T4" y="T5"/>
                  </a:cxn>
                  <a:cxn ang="0">
                    <a:pos x="T6" y="T7"/>
                  </a:cxn>
                  <a:cxn ang="0">
                    <a:pos x="T8" y="T9"/>
                  </a:cxn>
                  <a:cxn ang="0">
                    <a:pos x="T10" y="T11"/>
                  </a:cxn>
                </a:cxnLst>
                <a:rect l="0" t="0" r="r" b="b"/>
                <a:pathLst>
                  <a:path w="261" h="300">
                    <a:moveTo>
                      <a:pt x="261" y="260"/>
                    </a:moveTo>
                    <a:lnTo>
                      <a:pt x="261" y="260"/>
                    </a:lnTo>
                    <a:lnTo>
                      <a:pt x="0" y="0"/>
                    </a:lnTo>
                    <a:lnTo>
                      <a:pt x="221" y="300"/>
                    </a:lnTo>
                    <a:lnTo>
                      <a:pt x="221" y="300"/>
                    </a:lnTo>
                    <a:lnTo>
                      <a:pt x="261"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
              <p:cNvSpPr>
                <a:spLocks/>
              </p:cNvSpPr>
              <p:nvPr/>
            </p:nvSpPr>
            <p:spPr bwMode="auto">
              <a:xfrm>
                <a:off x="3981451" y="5156200"/>
                <a:ext cx="227013" cy="265113"/>
              </a:xfrm>
              <a:custGeom>
                <a:avLst/>
                <a:gdLst>
                  <a:gd name="T0" fmla="*/ 143 w 143"/>
                  <a:gd name="T1" fmla="*/ 143 h 167"/>
                  <a:gd name="T2" fmla="*/ 143 w 143"/>
                  <a:gd name="T3" fmla="*/ 143 h 167"/>
                  <a:gd name="T4" fmla="*/ 0 w 143"/>
                  <a:gd name="T5" fmla="*/ 0 h 167"/>
                  <a:gd name="T6" fmla="*/ 120 w 143"/>
                  <a:gd name="T7" fmla="*/ 163 h 167"/>
                  <a:gd name="T8" fmla="*/ 120 w 143"/>
                  <a:gd name="T9" fmla="*/ 167 h 167"/>
                  <a:gd name="T10" fmla="*/ 143 w 143"/>
                  <a:gd name="T11" fmla="*/ 143 h 167"/>
                </a:gdLst>
                <a:ahLst/>
                <a:cxnLst>
                  <a:cxn ang="0">
                    <a:pos x="T0" y="T1"/>
                  </a:cxn>
                  <a:cxn ang="0">
                    <a:pos x="T2" y="T3"/>
                  </a:cxn>
                  <a:cxn ang="0">
                    <a:pos x="T4" y="T5"/>
                  </a:cxn>
                  <a:cxn ang="0">
                    <a:pos x="T6" y="T7"/>
                  </a:cxn>
                  <a:cxn ang="0">
                    <a:pos x="T8" y="T9"/>
                  </a:cxn>
                  <a:cxn ang="0">
                    <a:pos x="T10" y="T11"/>
                  </a:cxn>
                </a:cxnLst>
                <a:rect l="0" t="0" r="r" b="b"/>
                <a:pathLst>
                  <a:path w="143" h="167">
                    <a:moveTo>
                      <a:pt x="143" y="143"/>
                    </a:moveTo>
                    <a:lnTo>
                      <a:pt x="143" y="143"/>
                    </a:lnTo>
                    <a:lnTo>
                      <a:pt x="0" y="0"/>
                    </a:lnTo>
                    <a:lnTo>
                      <a:pt x="120" y="163"/>
                    </a:lnTo>
                    <a:lnTo>
                      <a:pt x="120" y="167"/>
                    </a:lnTo>
                    <a:lnTo>
                      <a:pt x="143"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
              <p:cNvSpPr>
                <a:spLocks/>
              </p:cNvSpPr>
              <p:nvPr/>
            </p:nvSpPr>
            <p:spPr bwMode="auto">
              <a:xfrm>
                <a:off x="4192588" y="5684838"/>
                <a:ext cx="287338" cy="333375"/>
              </a:xfrm>
              <a:custGeom>
                <a:avLst/>
                <a:gdLst>
                  <a:gd name="T0" fmla="*/ 0 w 181"/>
                  <a:gd name="T1" fmla="*/ 180 h 210"/>
                  <a:gd name="T2" fmla="*/ 4 w 181"/>
                  <a:gd name="T3" fmla="*/ 180 h 210"/>
                  <a:gd name="T4" fmla="*/ 181 w 181"/>
                  <a:gd name="T5" fmla="*/ 0 h 210"/>
                  <a:gd name="T6" fmla="*/ 30 w 181"/>
                  <a:gd name="T7" fmla="*/ 207 h 210"/>
                  <a:gd name="T8" fmla="*/ 27 w 181"/>
                  <a:gd name="T9" fmla="*/ 210 h 210"/>
                  <a:gd name="T10" fmla="*/ 0 w 181"/>
                  <a:gd name="T11" fmla="*/ 180 h 210"/>
                </a:gdLst>
                <a:ahLst/>
                <a:cxnLst>
                  <a:cxn ang="0">
                    <a:pos x="T0" y="T1"/>
                  </a:cxn>
                  <a:cxn ang="0">
                    <a:pos x="T2" y="T3"/>
                  </a:cxn>
                  <a:cxn ang="0">
                    <a:pos x="T4" y="T5"/>
                  </a:cxn>
                  <a:cxn ang="0">
                    <a:pos x="T6" y="T7"/>
                  </a:cxn>
                  <a:cxn ang="0">
                    <a:pos x="T8" y="T9"/>
                  </a:cxn>
                  <a:cxn ang="0">
                    <a:pos x="T10" y="T11"/>
                  </a:cxn>
                </a:cxnLst>
                <a:rect l="0" t="0" r="r" b="b"/>
                <a:pathLst>
                  <a:path w="181" h="210">
                    <a:moveTo>
                      <a:pt x="0" y="180"/>
                    </a:moveTo>
                    <a:lnTo>
                      <a:pt x="4" y="180"/>
                    </a:lnTo>
                    <a:lnTo>
                      <a:pt x="181" y="0"/>
                    </a:lnTo>
                    <a:lnTo>
                      <a:pt x="30" y="207"/>
                    </a:lnTo>
                    <a:lnTo>
                      <a:pt x="27" y="210"/>
                    </a:lnTo>
                    <a:lnTo>
                      <a:pt x="0" y="18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4151313" y="5262563"/>
                <a:ext cx="419100" cy="476250"/>
              </a:xfrm>
              <a:custGeom>
                <a:avLst/>
                <a:gdLst>
                  <a:gd name="T0" fmla="*/ 0 w 264"/>
                  <a:gd name="T1" fmla="*/ 260 h 300"/>
                  <a:gd name="T2" fmla="*/ 3 w 264"/>
                  <a:gd name="T3" fmla="*/ 260 h 300"/>
                  <a:gd name="T4" fmla="*/ 264 w 264"/>
                  <a:gd name="T5" fmla="*/ 0 h 300"/>
                  <a:gd name="T6" fmla="*/ 43 w 264"/>
                  <a:gd name="T7" fmla="*/ 300 h 300"/>
                  <a:gd name="T8" fmla="*/ 40 w 264"/>
                  <a:gd name="T9" fmla="*/ 300 h 300"/>
                  <a:gd name="T10" fmla="*/ 0 w 264"/>
                  <a:gd name="T11" fmla="*/ 260 h 300"/>
                </a:gdLst>
                <a:ahLst/>
                <a:cxnLst>
                  <a:cxn ang="0">
                    <a:pos x="T0" y="T1"/>
                  </a:cxn>
                  <a:cxn ang="0">
                    <a:pos x="T2" y="T3"/>
                  </a:cxn>
                  <a:cxn ang="0">
                    <a:pos x="T4" y="T5"/>
                  </a:cxn>
                  <a:cxn ang="0">
                    <a:pos x="T6" y="T7"/>
                  </a:cxn>
                  <a:cxn ang="0">
                    <a:pos x="T8" y="T9"/>
                  </a:cxn>
                  <a:cxn ang="0">
                    <a:pos x="T10" y="T11"/>
                  </a:cxn>
                </a:cxnLst>
                <a:rect l="0" t="0" r="r" b="b"/>
                <a:pathLst>
                  <a:path w="264" h="300">
                    <a:moveTo>
                      <a:pt x="0" y="260"/>
                    </a:moveTo>
                    <a:lnTo>
                      <a:pt x="3" y="260"/>
                    </a:lnTo>
                    <a:lnTo>
                      <a:pt x="264" y="0"/>
                    </a:lnTo>
                    <a:lnTo>
                      <a:pt x="43" y="300"/>
                    </a:lnTo>
                    <a:lnTo>
                      <a:pt x="40" y="300"/>
                    </a:lnTo>
                    <a:lnTo>
                      <a:pt x="0" y="260"/>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4176713" y="5156200"/>
                <a:ext cx="223838" cy="265113"/>
              </a:xfrm>
              <a:custGeom>
                <a:avLst/>
                <a:gdLst>
                  <a:gd name="T0" fmla="*/ 0 w 141"/>
                  <a:gd name="T1" fmla="*/ 143 h 167"/>
                  <a:gd name="T2" fmla="*/ 0 w 141"/>
                  <a:gd name="T3" fmla="*/ 143 h 167"/>
                  <a:gd name="T4" fmla="*/ 141 w 141"/>
                  <a:gd name="T5" fmla="*/ 0 h 167"/>
                  <a:gd name="T6" fmla="*/ 20 w 141"/>
                  <a:gd name="T7" fmla="*/ 163 h 167"/>
                  <a:gd name="T8" fmla="*/ 20 w 141"/>
                  <a:gd name="T9" fmla="*/ 167 h 167"/>
                  <a:gd name="T10" fmla="*/ 0 w 141"/>
                  <a:gd name="T11" fmla="*/ 143 h 167"/>
                </a:gdLst>
                <a:ahLst/>
                <a:cxnLst>
                  <a:cxn ang="0">
                    <a:pos x="T0" y="T1"/>
                  </a:cxn>
                  <a:cxn ang="0">
                    <a:pos x="T2" y="T3"/>
                  </a:cxn>
                  <a:cxn ang="0">
                    <a:pos x="T4" y="T5"/>
                  </a:cxn>
                  <a:cxn ang="0">
                    <a:pos x="T6" y="T7"/>
                  </a:cxn>
                  <a:cxn ang="0">
                    <a:pos x="T8" y="T9"/>
                  </a:cxn>
                  <a:cxn ang="0">
                    <a:pos x="T10" y="T11"/>
                  </a:cxn>
                </a:cxnLst>
                <a:rect l="0" t="0" r="r" b="b"/>
                <a:pathLst>
                  <a:path w="141" h="167">
                    <a:moveTo>
                      <a:pt x="0" y="143"/>
                    </a:moveTo>
                    <a:lnTo>
                      <a:pt x="0" y="143"/>
                    </a:lnTo>
                    <a:lnTo>
                      <a:pt x="141" y="0"/>
                    </a:lnTo>
                    <a:lnTo>
                      <a:pt x="20" y="163"/>
                    </a:lnTo>
                    <a:lnTo>
                      <a:pt x="20" y="167"/>
                    </a:lnTo>
                    <a:lnTo>
                      <a:pt x="0" y="143"/>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6575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4" name="Picture 3" descr="Classific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1155" y="2590811"/>
            <a:ext cx="3365624" cy="3999078"/>
          </a:xfrm>
          <a:prstGeom prst="rect">
            <a:avLst/>
          </a:prstGeom>
        </p:spPr>
      </p:pic>
      <p:sp>
        <p:nvSpPr>
          <p:cNvPr id="9" name="Content Placeholder 2"/>
          <p:cNvSpPr txBox="1">
            <a:spLocks/>
          </p:cNvSpPr>
          <p:nvPr/>
        </p:nvSpPr>
        <p:spPr>
          <a:xfrm>
            <a:off x="379413" y="795564"/>
            <a:ext cx="96154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p:txBody>
      </p:sp>
      <p:sp>
        <p:nvSpPr>
          <p:cNvPr id="3" name="Rectangle 2"/>
          <p:cNvSpPr/>
          <p:nvPr/>
        </p:nvSpPr>
        <p:spPr>
          <a:xfrm>
            <a:off x="3591155" y="2801948"/>
            <a:ext cx="676045" cy="826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3513252" y="2631149"/>
            <a:ext cx="831850" cy="1293523"/>
            <a:chOff x="4498975" y="3759200"/>
            <a:chExt cx="831850" cy="1293523"/>
          </a:xfrm>
        </p:grpSpPr>
        <p:sp>
          <p:nvSpPr>
            <p:cNvPr id="10"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710119" y="4539962"/>
              <a:ext cx="410797" cy="302167"/>
              <a:chOff x="4720337" y="4692361"/>
              <a:chExt cx="697102" cy="512762"/>
            </a:xfrm>
          </p:grpSpPr>
          <p:cxnSp>
            <p:nvCxnSpPr>
              <p:cNvPr id="18" name="Straight Connector 17"/>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1" name="Rectangle 20"/>
          <p:cNvSpPr/>
          <p:nvPr/>
        </p:nvSpPr>
        <p:spPr>
          <a:xfrm>
            <a:off x="6029555" y="5511915"/>
            <a:ext cx="676045" cy="1077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688017" y="5455282"/>
            <a:ext cx="1359119" cy="913894"/>
            <a:chOff x="1576196" y="1992221"/>
            <a:chExt cx="1732500" cy="1164962"/>
          </a:xfrm>
        </p:grpSpPr>
        <p:pic>
          <p:nvPicPr>
            <p:cNvPr id="23" name="Picture 22"/>
            <p:cNvPicPr>
              <a:picLocks noChangeAspect="1"/>
            </p:cNvPicPr>
            <p:nvPr/>
          </p:nvPicPr>
          <p:blipFill>
            <a:blip r:embed="rId3"/>
            <a:stretch>
              <a:fillRect/>
            </a:stretch>
          </p:blipFill>
          <p:spPr>
            <a:xfrm>
              <a:off x="1576196" y="1992221"/>
              <a:ext cx="1732500" cy="1147500"/>
            </a:xfrm>
            <a:prstGeom prst="rect">
              <a:avLst/>
            </a:prstGeom>
          </p:spPr>
        </p:pic>
        <p:sp>
          <p:nvSpPr>
            <p:cNvPr id="24"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29709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9" name="Content Placeholder 2"/>
          <p:cNvSpPr txBox="1">
            <a:spLocks/>
          </p:cNvSpPr>
          <p:nvPr/>
        </p:nvSpPr>
        <p:spPr>
          <a:xfrm>
            <a:off x="379413" y="795564"/>
            <a:ext cx="9916054"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classification model f that can predict label y for a new x. </a:t>
            </a:r>
          </a:p>
          <a:p>
            <a:endParaRPr lang="en-US" dirty="0"/>
          </a:p>
          <a:p>
            <a:r>
              <a:rPr lang="en-US" dirty="0"/>
              <a:t> The machine learning algorithm will create the function f.</a:t>
            </a:r>
          </a:p>
          <a:p>
            <a:endParaRPr lang="en-US" dirty="0"/>
          </a:p>
          <a:p>
            <a:r>
              <a:rPr lang="en-US" dirty="0">
                <a:solidFill>
                  <a:schemeClr val="tx2">
                    <a:lumMod val="60000"/>
                    <a:lumOff val="40000"/>
                  </a:schemeClr>
                </a:solidFill>
              </a:rPr>
              <a:t>The predicted value of y for a new x is sign(f(x)).</a:t>
            </a:r>
          </a:p>
        </p:txBody>
      </p:sp>
    </p:spTree>
    <p:extLst>
      <p:ext uri="{BB962C8B-B14F-4D97-AF65-F5344CB8AC3E}">
        <p14:creationId xmlns:p14="http://schemas.microsoft.com/office/powerpoint/2010/main" val="47542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p:txBody>
          <a:bodyPr/>
          <a:lstStyle/>
          <a:p>
            <a:r>
              <a:rPr lang="en-US" dirty="0"/>
              <a:t>Yes/No questions – binary classification</a:t>
            </a:r>
          </a:p>
          <a:p>
            <a:r>
              <a:rPr lang="en-US" dirty="0"/>
              <a:t>automatic handwriting recognition, speech recognition, biometrics, document classification, spam detection, predicting credit default risk, detecting credit card fraud, predicting customer churn, predicting medical outcomes (strokes, side effects, etc.)</a:t>
            </a:r>
          </a:p>
        </p:txBody>
      </p:sp>
    </p:spTree>
    <p:extLst>
      <p:ext uri="{BB962C8B-B14F-4D97-AF65-F5344CB8AC3E}">
        <p14:creationId xmlns:p14="http://schemas.microsoft.com/office/powerpoint/2010/main" val="2215126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p:txBody>
          <a:bodyPr/>
          <a:lstStyle/>
          <a:p>
            <a:r>
              <a:rPr lang="en-US" dirty="0"/>
              <a:t>Common algorithms:</a:t>
            </a:r>
          </a:p>
          <a:p>
            <a:pPr lvl="1"/>
            <a:r>
              <a:rPr lang="en-US" dirty="0"/>
              <a:t>Logistic Regression (with L1 or L2 regularization)</a:t>
            </a:r>
          </a:p>
          <a:p>
            <a:pPr lvl="1"/>
            <a:r>
              <a:rPr lang="en-US" dirty="0"/>
              <a:t>Decision Trees / Classification Trees / CART / C4.5 / C5.0</a:t>
            </a:r>
          </a:p>
          <a:p>
            <a:pPr lvl="1"/>
            <a:r>
              <a:rPr lang="en-US" dirty="0" err="1"/>
              <a:t>AdaBoost</a:t>
            </a:r>
            <a:r>
              <a:rPr lang="en-US" dirty="0"/>
              <a:t> (Boosted Decision Trees)</a:t>
            </a:r>
          </a:p>
          <a:p>
            <a:pPr lvl="1"/>
            <a:r>
              <a:rPr lang="en-US" dirty="0"/>
              <a:t>Support Vector Machines</a:t>
            </a:r>
          </a:p>
          <a:p>
            <a:pPr lvl="1"/>
            <a:r>
              <a:rPr lang="en-US" dirty="0"/>
              <a:t>Random Forests </a:t>
            </a:r>
          </a:p>
          <a:p>
            <a:pPr lvl="1"/>
            <a:r>
              <a:rPr lang="en-US" dirty="0"/>
              <a:t>Neural Networks</a:t>
            </a:r>
          </a:p>
          <a:p>
            <a:r>
              <a:rPr lang="en-US" dirty="0"/>
              <a:t>You never need to program these.</a:t>
            </a:r>
          </a:p>
        </p:txBody>
      </p:sp>
    </p:spTree>
    <p:extLst>
      <p:ext uri="{BB962C8B-B14F-4D97-AF65-F5344CB8AC3E}">
        <p14:creationId xmlns:p14="http://schemas.microsoft.com/office/powerpoint/2010/main" val="212029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Regression</a:t>
            </a:r>
          </a:p>
        </p:txBody>
      </p:sp>
    </p:spTree>
    <p:extLst>
      <p:ext uri="{BB962C8B-B14F-4D97-AF65-F5344CB8AC3E}">
        <p14:creationId xmlns:p14="http://schemas.microsoft.com/office/powerpoint/2010/main" val="152787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79413" y="1752600"/>
            <a:ext cx="11525250" cy="4926014"/>
          </a:xfrm>
        </p:spPr>
        <p:txBody>
          <a:bodyPr/>
          <a:lstStyle/>
          <a:p>
            <a:r>
              <a:rPr lang="en-US" dirty="0"/>
              <a:t>For predicting real-valued outcomes:</a:t>
            </a:r>
          </a:p>
          <a:p>
            <a:pPr lvl="1"/>
            <a:r>
              <a:rPr lang="en-US"/>
              <a:t>How many customers will arrive at our website next week?</a:t>
            </a:r>
          </a:p>
          <a:p>
            <a:pPr lvl="1"/>
            <a:r>
              <a:rPr lang="en-US"/>
              <a:t>How many tv’s will we sell next year?</a:t>
            </a:r>
          </a:p>
          <a:p>
            <a:pPr lvl="1"/>
            <a:r>
              <a:rPr lang="en-US" dirty="0"/>
              <a:t>Can we predict someone’s income from their click through information?</a:t>
            </a:r>
          </a:p>
          <a:p>
            <a:pPr lvl="1"/>
            <a:endParaRPr lang="en-US" dirty="0"/>
          </a:p>
        </p:txBody>
      </p:sp>
    </p:spTree>
    <p:extLst>
      <p:ext uri="{BB962C8B-B14F-4D97-AF65-F5344CB8AC3E}">
        <p14:creationId xmlns:p14="http://schemas.microsoft.com/office/powerpoint/2010/main" val="2679617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37080" y="950782"/>
            <a:ext cx="9543520" cy="5290388"/>
          </a:xfrm>
        </p:spPr>
        <p:txBody>
          <a:bodyPr/>
          <a:lstStyle/>
          <a:p>
            <a:r>
              <a:rPr lang="en-US" dirty="0"/>
              <a:t>Each observation is represented by a set of numbers.</a:t>
            </a:r>
            <a:endParaRPr lang="en-US" i="1" dirty="0"/>
          </a:p>
        </p:txBody>
      </p:sp>
      <p:sp>
        <p:nvSpPr>
          <p:cNvPr id="4" name="TextBox 3"/>
          <p:cNvSpPr txBox="1"/>
          <p:nvPr/>
        </p:nvSpPr>
        <p:spPr>
          <a:xfrm>
            <a:off x="508001" y="2102556"/>
            <a:ext cx="10943170" cy="2246769"/>
          </a:xfrm>
          <a:prstGeom prst="rect">
            <a:avLst/>
          </a:prstGeom>
          <a:noFill/>
        </p:spPr>
        <p:txBody>
          <a:bodyPr wrap="none" rtlCol="0">
            <a:spAutoFit/>
          </a:bodyPr>
          <a:lstStyle/>
          <a:p>
            <a:r>
              <a:rPr lang="en-US" sz="2800" dirty="0"/>
              <a:t>A person is represented as:  [   5      3     120     12      1       0   …..   ]          84</a:t>
            </a:r>
          </a:p>
          <a:p>
            <a:r>
              <a:rPr lang="en-US" sz="2800" dirty="0"/>
              <a:t>                                                   [   0      0      89        5      1       1   …..   ]          32</a:t>
            </a:r>
          </a:p>
          <a:p>
            <a:r>
              <a:rPr lang="en-US" sz="2800" dirty="0"/>
              <a:t>                                                   [   1      0      20        0      0       1   …..   ]         -10</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5740401" y="4470400"/>
            <a:ext cx="2747792" cy="523220"/>
          </a:xfrm>
          <a:prstGeom prst="rect">
            <a:avLst/>
          </a:prstGeom>
          <a:noFill/>
        </p:spPr>
        <p:txBody>
          <a:bodyPr wrap="none" rtlCol="0">
            <a:spAutoFit/>
          </a:bodyPr>
          <a:lstStyle/>
          <a:p>
            <a:r>
              <a:rPr lang="en-US" sz="2800" dirty="0">
                <a:solidFill>
                  <a:srgbClr val="0000FF"/>
                </a:solidFill>
              </a:rPr>
              <a:t>Features, called X</a:t>
            </a:r>
            <a:endParaRPr lang="en-US" dirty="0">
              <a:solidFill>
                <a:srgbClr val="0000FF"/>
              </a:solidFill>
            </a:endParaRPr>
          </a:p>
        </p:txBody>
      </p:sp>
      <p:sp>
        <p:nvSpPr>
          <p:cNvPr id="6" name="Up Arrow 5"/>
          <p:cNvSpPr/>
          <p:nvPr/>
        </p:nvSpPr>
        <p:spPr>
          <a:xfrm>
            <a:off x="6110111" y="40216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81733" y="1744133"/>
            <a:ext cx="882686" cy="369332"/>
          </a:xfrm>
          <a:prstGeom prst="rect">
            <a:avLst/>
          </a:prstGeom>
          <a:noFill/>
        </p:spPr>
        <p:txBody>
          <a:bodyPr wrap="none" rtlCol="0">
            <a:spAutoFit/>
          </a:bodyPr>
          <a:lstStyle/>
          <a:p>
            <a:r>
              <a:rPr lang="en-US"/>
              <a:t>Income</a:t>
            </a:r>
          </a:p>
        </p:txBody>
      </p:sp>
    </p:spTree>
    <p:extLst>
      <p:ext uri="{BB962C8B-B14F-4D97-AF65-F5344CB8AC3E}">
        <p14:creationId xmlns:p14="http://schemas.microsoft.com/office/powerpoint/2010/main" val="350103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sz="quarter" idx="10"/>
          </p:nvPr>
        </p:nvSpPr>
        <p:spPr>
          <a:xfrm>
            <a:off x="337080" y="950782"/>
            <a:ext cx="9454620" cy="5290388"/>
          </a:xfrm>
        </p:spPr>
        <p:txBody>
          <a:bodyPr/>
          <a:lstStyle/>
          <a:p>
            <a:r>
              <a:rPr lang="en-US" dirty="0"/>
              <a:t>Each observation is represented by a set of numbers.</a:t>
            </a:r>
            <a:endParaRPr lang="en-US" i="1" dirty="0"/>
          </a:p>
        </p:txBody>
      </p:sp>
      <p:sp>
        <p:nvSpPr>
          <p:cNvPr id="4" name="TextBox 3"/>
          <p:cNvSpPr txBox="1"/>
          <p:nvPr/>
        </p:nvSpPr>
        <p:spPr>
          <a:xfrm>
            <a:off x="508001" y="2102556"/>
            <a:ext cx="11139913" cy="2246769"/>
          </a:xfrm>
          <a:prstGeom prst="rect">
            <a:avLst/>
          </a:prstGeom>
          <a:noFill/>
        </p:spPr>
        <p:txBody>
          <a:bodyPr wrap="none" rtlCol="0">
            <a:spAutoFit/>
          </a:bodyPr>
          <a:lstStyle/>
          <a:p>
            <a:r>
              <a:rPr lang="en-US" sz="2800" dirty="0"/>
              <a:t>A person is represented as:  [   5   ]      					             84</a:t>
            </a:r>
          </a:p>
          <a:p>
            <a:r>
              <a:rPr lang="en-US" sz="2800" dirty="0"/>
              <a:t>                                                   [   0   ]                                                                 32</a:t>
            </a:r>
          </a:p>
          <a:p>
            <a:r>
              <a:rPr lang="en-US" sz="2800" dirty="0"/>
              <a:t>                                                   [   1   ]     					            -10</a:t>
            </a:r>
          </a:p>
          <a:p>
            <a:r>
              <a:rPr lang="en-US" sz="2800" dirty="0"/>
              <a:t>             			          :                                                               </a:t>
            </a:r>
          </a:p>
          <a:p>
            <a:endParaRPr lang="en-US" sz="2800" dirty="0"/>
          </a:p>
        </p:txBody>
      </p:sp>
      <p:sp>
        <p:nvSpPr>
          <p:cNvPr id="5" name="TextBox 4"/>
          <p:cNvSpPr txBox="1"/>
          <p:nvPr/>
        </p:nvSpPr>
        <p:spPr>
          <a:xfrm>
            <a:off x="9581444" y="4515555"/>
            <a:ext cx="2390398" cy="523220"/>
          </a:xfrm>
          <a:prstGeom prst="rect">
            <a:avLst/>
          </a:prstGeom>
          <a:noFill/>
        </p:spPr>
        <p:txBody>
          <a:bodyPr wrap="none" rtlCol="0">
            <a:spAutoFit/>
          </a:bodyPr>
          <a:lstStyle/>
          <a:p>
            <a:r>
              <a:rPr lang="en-US" sz="2800" dirty="0">
                <a:solidFill>
                  <a:srgbClr val="0000FF"/>
                </a:solidFill>
              </a:rPr>
              <a:t>Labels, called Y</a:t>
            </a:r>
            <a:endParaRPr lang="en-US" dirty="0">
              <a:solidFill>
                <a:srgbClr val="0000FF"/>
              </a:solidFill>
            </a:endParaRPr>
          </a:p>
        </p:txBody>
      </p:sp>
      <p:sp>
        <p:nvSpPr>
          <p:cNvPr id="15" name="TextBox 14"/>
          <p:cNvSpPr txBox="1"/>
          <p:nvPr/>
        </p:nvSpPr>
        <p:spPr>
          <a:xfrm>
            <a:off x="4025901" y="4648200"/>
            <a:ext cx="3499250" cy="523220"/>
          </a:xfrm>
          <a:prstGeom prst="rect">
            <a:avLst/>
          </a:prstGeom>
          <a:noFill/>
        </p:spPr>
        <p:txBody>
          <a:bodyPr wrap="none" rtlCol="0">
            <a:spAutoFit/>
          </a:bodyPr>
          <a:lstStyle/>
          <a:p>
            <a:r>
              <a:rPr lang="en-US" sz="2800" dirty="0">
                <a:solidFill>
                  <a:srgbClr val="0000FF"/>
                </a:solidFill>
              </a:rPr>
              <a:t>Single feature, called X</a:t>
            </a:r>
            <a:endParaRPr lang="en-US" dirty="0">
              <a:solidFill>
                <a:srgbClr val="0000FF"/>
              </a:solidFill>
            </a:endParaRPr>
          </a:p>
        </p:txBody>
      </p:sp>
      <p:sp>
        <p:nvSpPr>
          <p:cNvPr id="6" name="Up Arrow 5"/>
          <p:cNvSpPr/>
          <p:nvPr/>
        </p:nvSpPr>
        <p:spPr>
          <a:xfrm>
            <a:off x="4916311" y="4034367"/>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10707511" y="3891845"/>
            <a:ext cx="423333" cy="47977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481733" y="1744133"/>
            <a:ext cx="882686" cy="369332"/>
          </a:xfrm>
          <a:prstGeom prst="rect">
            <a:avLst/>
          </a:prstGeom>
          <a:noFill/>
        </p:spPr>
        <p:txBody>
          <a:bodyPr wrap="none" rtlCol="0">
            <a:spAutoFit/>
          </a:bodyPr>
          <a:lstStyle/>
          <a:p>
            <a:r>
              <a:rPr lang="en-US"/>
              <a:t>Income</a:t>
            </a:r>
          </a:p>
        </p:txBody>
      </p:sp>
    </p:spTree>
    <p:extLst>
      <p:ext uri="{BB962C8B-B14F-4D97-AF65-F5344CB8AC3E}">
        <p14:creationId xmlns:p14="http://schemas.microsoft.com/office/powerpoint/2010/main" val="350103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9"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23" name="TextBox 22"/>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7" name="Freeform 26"/>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Oval 28"/>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151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Supervised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582" y="1871497"/>
            <a:ext cx="5285451" cy="2427741"/>
          </a:xfrm>
        </p:spPr>
      </p:pic>
      <p:pic>
        <p:nvPicPr>
          <p:cNvPr id="5" name="Obrázo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582" y="4455325"/>
            <a:ext cx="2477139" cy="1776201"/>
          </a:xfrm>
          <a:prstGeom prst="rect">
            <a:avLst/>
          </a:prstGeom>
        </p:spPr>
      </p:pic>
      <p:pic>
        <p:nvPicPr>
          <p:cNvPr id="6" name="Obrázo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7616" y="4453567"/>
            <a:ext cx="2960335" cy="1776201"/>
          </a:xfrm>
          <a:prstGeom prst="rect">
            <a:avLst/>
          </a:prstGeom>
        </p:spPr>
      </p:pic>
      <p:pic>
        <p:nvPicPr>
          <p:cNvPr id="7" name="Obrázo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9814" y="1867507"/>
            <a:ext cx="4389850" cy="2422110"/>
          </a:xfrm>
          <a:prstGeom prst="rect">
            <a:avLst/>
          </a:prstGeom>
        </p:spPr>
      </p:pic>
      <p:pic>
        <p:nvPicPr>
          <p:cNvPr id="8" name="Obrázo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845" y="4455325"/>
            <a:ext cx="3394518" cy="1776201"/>
          </a:xfrm>
          <a:prstGeom prst="rect">
            <a:avLst/>
          </a:prstGeom>
        </p:spPr>
      </p:pic>
      <p:sp>
        <p:nvSpPr>
          <p:cNvPr id="10" name="Zástupný objekt pre číslo snímky 9"/>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3</a:t>
            </a:fld>
            <a:endParaRPr lang="sk-SK">
              <a:latin typeface="Calibri" panose="020F0502020204030204"/>
            </a:endParaRPr>
          </a:p>
        </p:txBody>
      </p:sp>
    </p:spTree>
    <p:extLst>
      <p:ext uri="{BB962C8B-B14F-4D97-AF65-F5344CB8AC3E}">
        <p14:creationId xmlns:p14="http://schemas.microsoft.com/office/powerpoint/2010/main" val="179659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7" name="Freeform 26"/>
          <p:cNvSpPr/>
          <p:nvPr/>
        </p:nvSpPr>
        <p:spPr>
          <a:xfrm>
            <a:off x="6515100" y="2890853"/>
            <a:ext cx="5283200" cy="1795447"/>
          </a:xfrm>
          <a:custGeom>
            <a:avLst/>
            <a:gdLst>
              <a:gd name="connsiteX0" fmla="*/ 0 w 5283200"/>
              <a:gd name="connsiteY0" fmla="*/ 1795447 h 1795447"/>
              <a:gd name="connsiteX1" fmla="*/ 25400 w 5283200"/>
              <a:gd name="connsiteY1" fmla="*/ 1579547 h 1795447"/>
              <a:gd name="connsiteX2" fmla="*/ 101600 w 5283200"/>
              <a:gd name="connsiteY2" fmla="*/ 1338247 h 1795447"/>
              <a:gd name="connsiteX3" fmla="*/ 152400 w 5283200"/>
              <a:gd name="connsiteY3" fmla="*/ 1223947 h 1795447"/>
              <a:gd name="connsiteX4" fmla="*/ 254000 w 5283200"/>
              <a:gd name="connsiteY4" fmla="*/ 1122347 h 1795447"/>
              <a:gd name="connsiteX5" fmla="*/ 330200 w 5283200"/>
              <a:gd name="connsiteY5" fmla="*/ 1071547 h 1795447"/>
              <a:gd name="connsiteX6" fmla="*/ 520700 w 5283200"/>
              <a:gd name="connsiteY6" fmla="*/ 1096947 h 1795447"/>
              <a:gd name="connsiteX7" fmla="*/ 584200 w 5283200"/>
              <a:gd name="connsiteY7" fmla="*/ 1135047 h 1795447"/>
              <a:gd name="connsiteX8" fmla="*/ 660400 w 5283200"/>
              <a:gd name="connsiteY8" fmla="*/ 1173147 h 1795447"/>
              <a:gd name="connsiteX9" fmla="*/ 800100 w 5283200"/>
              <a:gd name="connsiteY9" fmla="*/ 1274747 h 1795447"/>
              <a:gd name="connsiteX10" fmla="*/ 901700 w 5283200"/>
              <a:gd name="connsiteY10" fmla="*/ 1325547 h 1795447"/>
              <a:gd name="connsiteX11" fmla="*/ 977900 w 5283200"/>
              <a:gd name="connsiteY11" fmla="*/ 1350947 h 1795447"/>
              <a:gd name="connsiteX12" fmla="*/ 1155700 w 5283200"/>
              <a:gd name="connsiteY12" fmla="*/ 1338247 h 1795447"/>
              <a:gd name="connsiteX13" fmla="*/ 1219200 w 5283200"/>
              <a:gd name="connsiteY13" fmla="*/ 1300147 h 1795447"/>
              <a:gd name="connsiteX14" fmla="*/ 1333500 w 5283200"/>
              <a:gd name="connsiteY14" fmla="*/ 1198547 h 1795447"/>
              <a:gd name="connsiteX15" fmla="*/ 1447800 w 5283200"/>
              <a:gd name="connsiteY15" fmla="*/ 1046147 h 1795447"/>
              <a:gd name="connsiteX16" fmla="*/ 1498600 w 5283200"/>
              <a:gd name="connsiteY16" fmla="*/ 957247 h 1795447"/>
              <a:gd name="connsiteX17" fmla="*/ 1562100 w 5283200"/>
              <a:gd name="connsiteY17" fmla="*/ 893747 h 1795447"/>
              <a:gd name="connsiteX18" fmla="*/ 1612900 w 5283200"/>
              <a:gd name="connsiteY18" fmla="*/ 830247 h 1795447"/>
              <a:gd name="connsiteX19" fmla="*/ 1765300 w 5283200"/>
              <a:gd name="connsiteY19" fmla="*/ 703247 h 1795447"/>
              <a:gd name="connsiteX20" fmla="*/ 1803400 w 5283200"/>
              <a:gd name="connsiteY20" fmla="*/ 690547 h 1795447"/>
              <a:gd name="connsiteX21" fmla="*/ 2171700 w 5283200"/>
              <a:gd name="connsiteY21" fmla="*/ 703247 h 1795447"/>
              <a:gd name="connsiteX22" fmla="*/ 2247900 w 5283200"/>
              <a:gd name="connsiteY22" fmla="*/ 728647 h 1795447"/>
              <a:gd name="connsiteX23" fmla="*/ 2400300 w 5283200"/>
              <a:gd name="connsiteY23" fmla="*/ 754047 h 1795447"/>
              <a:gd name="connsiteX24" fmla="*/ 2540000 w 5283200"/>
              <a:gd name="connsiteY24" fmla="*/ 792147 h 1795447"/>
              <a:gd name="connsiteX25" fmla="*/ 2895600 w 5283200"/>
              <a:gd name="connsiteY25" fmla="*/ 779447 h 1795447"/>
              <a:gd name="connsiteX26" fmla="*/ 3060700 w 5283200"/>
              <a:gd name="connsiteY26" fmla="*/ 588947 h 1795447"/>
              <a:gd name="connsiteX27" fmla="*/ 3136900 w 5283200"/>
              <a:gd name="connsiteY27" fmla="*/ 500047 h 1795447"/>
              <a:gd name="connsiteX28" fmla="*/ 3213100 w 5283200"/>
              <a:gd name="connsiteY28" fmla="*/ 398447 h 1795447"/>
              <a:gd name="connsiteX29" fmla="*/ 3314700 w 5283200"/>
              <a:gd name="connsiteY29" fmla="*/ 296847 h 1795447"/>
              <a:gd name="connsiteX30" fmla="*/ 3378200 w 5283200"/>
              <a:gd name="connsiteY30" fmla="*/ 271447 h 1795447"/>
              <a:gd name="connsiteX31" fmla="*/ 3581400 w 5283200"/>
              <a:gd name="connsiteY31" fmla="*/ 296847 h 1795447"/>
              <a:gd name="connsiteX32" fmla="*/ 3632200 w 5283200"/>
              <a:gd name="connsiteY32" fmla="*/ 322247 h 1795447"/>
              <a:gd name="connsiteX33" fmla="*/ 3695700 w 5283200"/>
              <a:gd name="connsiteY33" fmla="*/ 347647 h 1795447"/>
              <a:gd name="connsiteX34" fmla="*/ 3886200 w 5283200"/>
              <a:gd name="connsiteY34" fmla="*/ 449247 h 1795447"/>
              <a:gd name="connsiteX35" fmla="*/ 4127500 w 5283200"/>
              <a:gd name="connsiteY35" fmla="*/ 487347 h 1795447"/>
              <a:gd name="connsiteX36" fmla="*/ 4495800 w 5283200"/>
              <a:gd name="connsiteY36" fmla="*/ 474647 h 1795447"/>
              <a:gd name="connsiteX37" fmla="*/ 4597400 w 5283200"/>
              <a:gd name="connsiteY37" fmla="*/ 423847 h 1795447"/>
              <a:gd name="connsiteX38" fmla="*/ 4686300 w 5283200"/>
              <a:gd name="connsiteY38" fmla="*/ 373047 h 1795447"/>
              <a:gd name="connsiteX39" fmla="*/ 4876800 w 5283200"/>
              <a:gd name="connsiteY39" fmla="*/ 271447 h 1795447"/>
              <a:gd name="connsiteX40" fmla="*/ 4953000 w 5283200"/>
              <a:gd name="connsiteY40" fmla="*/ 207947 h 1795447"/>
              <a:gd name="connsiteX41" fmla="*/ 5003800 w 5283200"/>
              <a:gd name="connsiteY41" fmla="*/ 182547 h 1795447"/>
              <a:gd name="connsiteX42" fmla="*/ 5118100 w 5283200"/>
              <a:gd name="connsiteY42" fmla="*/ 80947 h 1795447"/>
              <a:gd name="connsiteX43" fmla="*/ 5194300 w 5283200"/>
              <a:gd name="connsiteY43" fmla="*/ 30147 h 1795447"/>
              <a:gd name="connsiteX44" fmla="*/ 5232400 w 5283200"/>
              <a:gd name="connsiteY44" fmla="*/ 4747 h 1795447"/>
              <a:gd name="connsiteX45" fmla="*/ 5270500 w 5283200"/>
              <a:gd name="connsiteY45" fmla="*/ 30147 h 1795447"/>
              <a:gd name="connsiteX46" fmla="*/ 5283200 w 5283200"/>
              <a:gd name="connsiteY46" fmla="*/ 68247 h 179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283200" h="1795447">
                <a:moveTo>
                  <a:pt x="0" y="1795447"/>
                </a:moveTo>
                <a:cubicBezTo>
                  <a:pt x="8467" y="1723480"/>
                  <a:pt x="12662" y="1650882"/>
                  <a:pt x="25400" y="1579547"/>
                </a:cubicBezTo>
                <a:cubicBezTo>
                  <a:pt x="38474" y="1506332"/>
                  <a:pt x="72437" y="1409071"/>
                  <a:pt x="101600" y="1338247"/>
                </a:cubicBezTo>
                <a:cubicBezTo>
                  <a:pt x="117475" y="1299694"/>
                  <a:pt x="128356" y="1258009"/>
                  <a:pt x="152400" y="1223947"/>
                </a:cubicBezTo>
                <a:cubicBezTo>
                  <a:pt x="180020" y="1184819"/>
                  <a:pt x="220133" y="1156214"/>
                  <a:pt x="254000" y="1122347"/>
                </a:cubicBezTo>
                <a:cubicBezTo>
                  <a:pt x="301566" y="1074781"/>
                  <a:pt x="275061" y="1089927"/>
                  <a:pt x="330200" y="1071547"/>
                </a:cubicBezTo>
                <a:cubicBezTo>
                  <a:pt x="393700" y="1080014"/>
                  <a:pt x="458551" y="1081410"/>
                  <a:pt x="520700" y="1096947"/>
                </a:cubicBezTo>
                <a:cubicBezTo>
                  <a:pt x="544647" y="1102934"/>
                  <a:pt x="562530" y="1123227"/>
                  <a:pt x="584200" y="1135047"/>
                </a:cubicBezTo>
                <a:cubicBezTo>
                  <a:pt x="609131" y="1148645"/>
                  <a:pt x="635870" y="1158838"/>
                  <a:pt x="660400" y="1173147"/>
                </a:cubicBezTo>
                <a:cubicBezTo>
                  <a:pt x="739284" y="1219163"/>
                  <a:pt x="730406" y="1222476"/>
                  <a:pt x="800100" y="1274747"/>
                </a:cubicBezTo>
                <a:cubicBezTo>
                  <a:pt x="839965" y="1304646"/>
                  <a:pt x="849723" y="1306646"/>
                  <a:pt x="901700" y="1325547"/>
                </a:cubicBezTo>
                <a:cubicBezTo>
                  <a:pt x="926862" y="1334697"/>
                  <a:pt x="977900" y="1350947"/>
                  <a:pt x="977900" y="1350947"/>
                </a:cubicBezTo>
                <a:cubicBezTo>
                  <a:pt x="1037167" y="1346714"/>
                  <a:pt x="1097557" y="1350488"/>
                  <a:pt x="1155700" y="1338247"/>
                </a:cubicBezTo>
                <a:cubicBezTo>
                  <a:pt x="1179855" y="1333162"/>
                  <a:pt x="1198978" y="1314303"/>
                  <a:pt x="1219200" y="1300147"/>
                </a:cubicBezTo>
                <a:cubicBezTo>
                  <a:pt x="1260000" y="1271587"/>
                  <a:pt x="1300107" y="1235650"/>
                  <a:pt x="1333500" y="1198547"/>
                </a:cubicBezTo>
                <a:cubicBezTo>
                  <a:pt x="1383963" y="1142476"/>
                  <a:pt x="1408740" y="1109620"/>
                  <a:pt x="1447800" y="1046147"/>
                </a:cubicBezTo>
                <a:cubicBezTo>
                  <a:pt x="1465688" y="1017080"/>
                  <a:pt x="1478122" y="984551"/>
                  <a:pt x="1498600" y="957247"/>
                </a:cubicBezTo>
                <a:cubicBezTo>
                  <a:pt x="1516561" y="933300"/>
                  <a:pt x="1542075" y="915997"/>
                  <a:pt x="1562100" y="893747"/>
                </a:cubicBezTo>
                <a:cubicBezTo>
                  <a:pt x="1580233" y="873599"/>
                  <a:pt x="1594666" y="850304"/>
                  <a:pt x="1612900" y="830247"/>
                </a:cubicBezTo>
                <a:cubicBezTo>
                  <a:pt x="1643656" y="796416"/>
                  <a:pt x="1716177" y="719621"/>
                  <a:pt x="1765300" y="703247"/>
                </a:cubicBezTo>
                <a:lnTo>
                  <a:pt x="1803400" y="690547"/>
                </a:lnTo>
                <a:cubicBezTo>
                  <a:pt x="1926167" y="694780"/>
                  <a:pt x="2049309" y="692756"/>
                  <a:pt x="2171700" y="703247"/>
                </a:cubicBezTo>
                <a:cubicBezTo>
                  <a:pt x="2198376" y="705534"/>
                  <a:pt x="2221764" y="722839"/>
                  <a:pt x="2247900" y="728647"/>
                </a:cubicBezTo>
                <a:cubicBezTo>
                  <a:pt x="2298174" y="739819"/>
                  <a:pt x="2350781" y="739899"/>
                  <a:pt x="2400300" y="754047"/>
                </a:cubicBezTo>
                <a:cubicBezTo>
                  <a:pt x="2505983" y="784242"/>
                  <a:pt x="2459301" y="771972"/>
                  <a:pt x="2540000" y="792147"/>
                </a:cubicBezTo>
                <a:cubicBezTo>
                  <a:pt x="2658533" y="787914"/>
                  <a:pt x="2779973" y="805876"/>
                  <a:pt x="2895600" y="779447"/>
                </a:cubicBezTo>
                <a:cubicBezTo>
                  <a:pt x="2932870" y="770928"/>
                  <a:pt x="3041747" y="612638"/>
                  <a:pt x="3060700" y="588947"/>
                </a:cubicBezTo>
                <a:cubicBezTo>
                  <a:pt x="3085081" y="558470"/>
                  <a:pt x="3112519" y="530524"/>
                  <a:pt x="3136900" y="500047"/>
                </a:cubicBezTo>
                <a:cubicBezTo>
                  <a:pt x="3163345" y="466990"/>
                  <a:pt x="3187700" y="432314"/>
                  <a:pt x="3213100" y="398447"/>
                </a:cubicBezTo>
                <a:cubicBezTo>
                  <a:pt x="3250421" y="348686"/>
                  <a:pt x="3256498" y="331768"/>
                  <a:pt x="3314700" y="296847"/>
                </a:cubicBezTo>
                <a:cubicBezTo>
                  <a:pt x="3334248" y="285118"/>
                  <a:pt x="3357033" y="279914"/>
                  <a:pt x="3378200" y="271447"/>
                </a:cubicBezTo>
                <a:cubicBezTo>
                  <a:pt x="3445933" y="279914"/>
                  <a:pt x="3514465" y="283460"/>
                  <a:pt x="3581400" y="296847"/>
                </a:cubicBezTo>
                <a:cubicBezTo>
                  <a:pt x="3599964" y="300560"/>
                  <a:pt x="3614900" y="314558"/>
                  <a:pt x="3632200" y="322247"/>
                </a:cubicBezTo>
                <a:cubicBezTo>
                  <a:pt x="3653032" y="331506"/>
                  <a:pt x="3675585" y="336919"/>
                  <a:pt x="3695700" y="347647"/>
                </a:cubicBezTo>
                <a:cubicBezTo>
                  <a:pt x="3744178" y="373502"/>
                  <a:pt x="3822149" y="434176"/>
                  <a:pt x="3886200" y="449247"/>
                </a:cubicBezTo>
                <a:cubicBezTo>
                  <a:pt x="3933060" y="460273"/>
                  <a:pt x="4066123" y="478579"/>
                  <a:pt x="4127500" y="487347"/>
                </a:cubicBezTo>
                <a:cubicBezTo>
                  <a:pt x="4250267" y="483114"/>
                  <a:pt x="4374067" y="491097"/>
                  <a:pt x="4495800" y="474647"/>
                </a:cubicBezTo>
                <a:cubicBezTo>
                  <a:pt x="4533323" y="469576"/>
                  <a:pt x="4563991" y="441665"/>
                  <a:pt x="4597400" y="423847"/>
                </a:cubicBezTo>
                <a:cubicBezTo>
                  <a:pt x="4627515" y="407786"/>
                  <a:pt x="4656185" y="389108"/>
                  <a:pt x="4686300" y="373047"/>
                </a:cubicBezTo>
                <a:cubicBezTo>
                  <a:pt x="4743407" y="342590"/>
                  <a:pt x="4822647" y="308938"/>
                  <a:pt x="4876800" y="271447"/>
                </a:cubicBezTo>
                <a:cubicBezTo>
                  <a:pt x="4903984" y="252627"/>
                  <a:pt x="4925913" y="226908"/>
                  <a:pt x="4953000" y="207947"/>
                </a:cubicBezTo>
                <a:cubicBezTo>
                  <a:pt x="4968510" y="197090"/>
                  <a:pt x="4988856" y="194170"/>
                  <a:pt x="5003800" y="182547"/>
                </a:cubicBezTo>
                <a:cubicBezTo>
                  <a:pt x="5238503" y="0"/>
                  <a:pt x="4932877" y="210603"/>
                  <a:pt x="5118100" y="80947"/>
                </a:cubicBezTo>
                <a:cubicBezTo>
                  <a:pt x="5143109" y="63441"/>
                  <a:pt x="5168900" y="47080"/>
                  <a:pt x="5194300" y="30147"/>
                </a:cubicBezTo>
                <a:lnTo>
                  <a:pt x="5232400" y="4747"/>
                </a:lnTo>
                <a:cubicBezTo>
                  <a:pt x="5245100" y="13214"/>
                  <a:pt x="5260965" y="18228"/>
                  <a:pt x="5270500" y="30147"/>
                </a:cubicBezTo>
                <a:cubicBezTo>
                  <a:pt x="5278863" y="40600"/>
                  <a:pt x="5283200" y="68247"/>
                  <a:pt x="5283200" y="68247"/>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Oval 27"/>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433731" cy="369332"/>
          </a:xfrm>
          <a:prstGeom prst="rect">
            <a:avLst/>
          </a:prstGeom>
          <a:noFill/>
        </p:spPr>
        <p:txBody>
          <a:bodyPr wrap="none" rtlCol="0">
            <a:spAutoFit/>
          </a:bodyPr>
          <a:lstStyle/>
          <a:p>
            <a:r>
              <a:rPr lang="en-US"/>
              <a:t>(Overfitting?)</a:t>
            </a:r>
          </a:p>
        </p:txBody>
      </p:sp>
      <p:sp>
        <p:nvSpPr>
          <p:cNvPr id="25" name="Oval 24"/>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95715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194734" y="2964892"/>
            <a:ext cx="5545666" cy="1015663"/>
          </a:xfrm>
          <a:prstGeom prst="rect">
            <a:avLst/>
          </a:prstGeom>
          <a:noFill/>
        </p:spPr>
        <p:txBody>
          <a:bodyPr wrap="square" rtlCol="0">
            <a:spAutoFit/>
          </a:bodyPr>
          <a:lstStyle/>
          <a:p>
            <a:endParaRPr lang="en-US" sz="2000" dirty="0"/>
          </a:p>
          <a:p>
            <a:r>
              <a:rPr lang="en-US" sz="2000" dirty="0"/>
              <a:t>f(x) = function(Number of Businessweek clicks)</a:t>
            </a:r>
          </a:p>
          <a:p>
            <a:r>
              <a:rPr lang="en-US" sz="2000" dirty="0"/>
              <a:t>       = 5K*Number of Businessweek clicks + 100K</a:t>
            </a:r>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567294" cy="369332"/>
          </a:xfrm>
          <a:prstGeom prst="rect">
            <a:avLst/>
          </a:prstGeom>
          <a:noFill/>
        </p:spPr>
        <p:txBody>
          <a:bodyPr wrap="none" rtlCol="0">
            <a:spAutoFit/>
          </a:bodyPr>
          <a:lstStyle/>
          <a:p>
            <a:r>
              <a:rPr lang="en-US"/>
              <a:t>(Underfitting?)</a:t>
            </a:r>
          </a:p>
        </p:txBody>
      </p:sp>
      <p:cxnSp>
        <p:nvCxnSpPr>
          <p:cNvPr id="26" name="Straight Connector 25"/>
          <p:cNvCxnSpPr/>
          <p:nvPr/>
        </p:nvCxnSpPr>
        <p:spPr>
          <a:xfrm flipV="1">
            <a:off x="6096000" y="3009900"/>
            <a:ext cx="4991100" cy="15621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228646" y="2173413"/>
            <a:ext cx="1188772" cy="523220"/>
          </a:xfrm>
          <a:prstGeom prst="rect">
            <a:avLst/>
          </a:prstGeom>
          <a:noFill/>
        </p:spPr>
        <p:txBody>
          <a:bodyPr wrap="none" rtlCol="0">
            <a:spAutoFit/>
          </a:bodyPr>
          <a:lstStyle/>
          <a:p>
            <a:r>
              <a:rPr lang="en-US" sz="2800" dirty="0"/>
              <a:t>1,000K</a:t>
            </a:r>
          </a:p>
        </p:txBody>
      </p:sp>
      <p:sp>
        <p:nvSpPr>
          <p:cNvPr id="46"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Tree>
    <p:extLst>
      <p:ext uri="{BB962C8B-B14F-4D97-AF65-F5344CB8AC3E}">
        <p14:creationId xmlns:p14="http://schemas.microsoft.com/office/powerpoint/2010/main" val="957151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
        <p:nvSpPr>
          <p:cNvPr id="2" name="Title 1"/>
          <p:cNvSpPr>
            <a:spLocks noGrp="1"/>
          </p:cNvSpPr>
          <p:nvPr>
            <p:ph type="title"/>
          </p:nvPr>
        </p:nvSpPr>
        <p:spPr/>
        <p:txBody>
          <a:bodyPr/>
          <a:lstStyle/>
          <a:p>
            <a:r>
              <a:rPr lang="en-US" dirty="0"/>
              <a:t>Regression</a:t>
            </a:r>
          </a:p>
        </p:txBody>
      </p:sp>
      <p:cxnSp>
        <p:nvCxnSpPr>
          <p:cNvPr id="14" name="Straight Arrow Connector 13"/>
          <p:cNvCxnSpPr/>
          <p:nvPr/>
        </p:nvCxnSpPr>
        <p:spPr>
          <a:xfrm>
            <a:off x="6138333" y="6208892"/>
            <a:ext cx="58278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6124222" y="2088444"/>
            <a:ext cx="14111" cy="41063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153856" y="6271280"/>
            <a:ext cx="366657" cy="523220"/>
          </a:xfrm>
          <a:prstGeom prst="rect">
            <a:avLst/>
          </a:prstGeom>
          <a:noFill/>
        </p:spPr>
        <p:txBody>
          <a:bodyPr wrap="none" rtlCol="0">
            <a:spAutoFit/>
          </a:bodyPr>
          <a:lstStyle/>
          <a:p>
            <a:r>
              <a:rPr lang="en-US" sz="2800" dirty="0"/>
              <a:t>0</a:t>
            </a:r>
          </a:p>
        </p:txBody>
      </p:sp>
      <p:sp>
        <p:nvSpPr>
          <p:cNvPr id="19" name="TextBox 18"/>
          <p:cNvSpPr txBox="1"/>
          <p:nvPr/>
        </p:nvSpPr>
        <p:spPr>
          <a:xfrm>
            <a:off x="11078633" y="6195080"/>
            <a:ext cx="912630" cy="523220"/>
          </a:xfrm>
          <a:prstGeom prst="rect">
            <a:avLst/>
          </a:prstGeom>
          <a:noFill/>
        </p:spPr>
        <p:txBody>
          <a:bodyPr wrap="none" rtlCol="0">
            <a:spAutoFit/>
          </a:bodyPr>
          <a:lstStyle/>
          <a:p>
            <a:r>
              <a:rPr lang="en-US" sz="2800" dirty="0"/>
              <a:t>2000</a:t>
            </a:r>
          </a:p>
        </p:txBody>
      </p:sp>
      <p:sp>
        <p:nvSpPr>
          <p:cNvPr id="20" name="TextBox 19"/>
          <p:cNvSpPr txBox="1"/>
          <p:nvPr/>
        </p:nvSpPr>
        <p:spPr>
          <a:xfrm>
            <a:off x="6756401" y="6231235"/>
            <a:ext cx="5143499" cy="461665"/>
          </a:xfrm>
          <a:prstGeom prst="rect">
            <a:avLst/>
          </a:prstGeom>
          <a:noFill/>
        </p:spPr>
        <p:txBody>
          <a:bodyPr wrap="square" rtlCol="0">
            <a:spAutoFit/>
          </a:bodyPr>
          <a:lstStyle/>
          <a:p>
            <a:r>
              <a:rPr lang="en-US" sz="2400" dirty="0"/>
              <a:t>Number of Businessweek clicks</a:t>
            </a:r>
          </a:p>
        </p:txBody>
      </p:sp>
      <p:sp>
        <p:nvSpPr>
          <p:cNvPr id="21" name="TextBox 20"/>
          <p:cNvSpPr txBox="1"/>
          <p:nvPr/>
        </p:nvSpPr>
        <p:spPr>
          <a:xfrm rot="16200000">
            <a:off x="5194758" y="4088292"/>
            <a:ext cx="1351652" cy="523220"/>
          </a:xfrm>
          <a:prstGeom prst="rect">
            <a:avLst/>
          </a:prstGeom>
          <a:noFill/>
        </p:spPr>
        <p:txBody>
          <a:bodyPr wrap="none" rtlCol="0">
            <a:spAutoFit/>
          </a:bodyPr>
          <a:lstStyle/>
          <a:p>
            <a:r>
              <a:rPr lang="en-US" sz="2800" dirty="0"/>
              <a:t> Income</a:t>
            </a:r>
          </a:p>
        </p:txBody>
      </p:sp>
      <p:sp>
        <p:nvSpPr>
          <p:cNvPr id="22" name="TextBox 21"/>
          <p:cNvSpPr txBox="1"/>
          <p:nvPr/>
        </p:nvSpPr>
        <p:spPr>
          <a:xfrm>
            <a:off x="5712178" y="5739290"/>
            <a:ext cx="366657" cy="523220"/>
          </a:xfrm>
          <a:prstGeom prst="rect">
            <a:avLst/>
          </a:prstGeom>
          <a:noFill/>
        </p:spPr>
        <p:txBody>
          <a:bodyPr wrap="none" rtlCol="0">
            <a:spAutoFit/>
          </a:bodyPr>
          <a:lstStyle/>
          <a:p>
            <a:r>
              <a:rPr lang="en-US" sz="2800" dirty="0"/>
              <a:t>0</a:t>
            </a:r>
          </a:p>
        </p:txBody>
      </p:sp>
      <p:sp>
        <p:nvSpPr>
          <p:cNvPr id="3" name="TextBox 2"/>
          <p:cNvSpPr txBox="1"/>
          <p:nvPr/>
        </p:nvSpPr>
        <p:spPr>
          <a:xfrm>
            <a:off x="8520289" y="3251199"/>
            <a:ext cx="495072" cy="369332"/>
          </a:xfrm>
          <a:prstGeom prst="rect">
            <a:avLst/>
          </a:prstGeom>
          <a:noFill/>
        </p:spPr>
        <p:txBody>
          <a:bodyPr wrap="none" rtlCol="0">
            <a:spAutoFit/>
          </a:bodyPr>
          <a:lstStyle/>
          <a:p>
            <a:r>
              <a:rPr lang="en-US" dirty="0"/>
              <a:t>f(x)</a:t>
            </a:r>
          </a:p>
        </p:txBody>
      </p:sp>
      <p:sp>
        <p:nvSpPr>
          <p:cNvPr id="8" name="TextBox 7"/>
          <p:cNvSpPr txBox="1"/>
          <p:nvPr/>
        </p:nvSpPr>
        <p:spPr>
          <a:xfrm>
            <a:off x="296334" y="2964892"/>
            <a:ext cx="5190066" cy="707886"/>
          </a:xfrm>
          <a:prstGeom prst="rect">
            <a:avLst/>
          </a:prstGeom>
          <a:noFill/>
        </p:spPr>
        <p:txBody>
          <a:bodyPr wrap="square" rtlCol="0">
            <a:spAutoFit/>
          </a:bodyPr>
          <a:lstStyle/>
          <a:p>
            <a:endParaRPr lang="en-US" sz="2000" dirty="0"/>
          </a:p>
          <a:p>
            <a:r>
              <a:rPr lang="en-US" sz="2000" dirty="0"/>
              <a:t>f(x) = function(Number of Businessweek clicks) </a:t>
            </a:r>
          </a:p>
        </p:txBody>
      </p:sp>
      <p:sp>
        <p:nvSpPr>
          <p:cNvPr id="28" name="Oval 27"/>
          <p:cNvSpPr/>
          <p:nvPr/>
        </p:nvSpPr>
        <p:spPr>
          <a:xfrm>
            <a:off x="6807200" y="40640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5800" y="4394200"/>
            <a:ext cx="1286981" cy="369332"/>
          </a:xfrm>
          <a:prstGeom prst="rect">
            <a:avLst/>
          </a:prstGeom>
          <a:noFill/>
        </p:spPr>
        <p:txBody>
          <a:bodyPr wrap="none" rtlCol="0">
            <a:spAutoFit/>
          </a:bodyPr>
          <a:lstStyle/>
          <a:p>
            <a:r>
              <a:rPr lang="en-US"/>
              <a:t>(Just right?)</a:t>
            </a:r>
          </a:p>
        </p:txBody>
      </p:sp>
      <p:sp>
        <p:nvSpPr>
          <p:cNvPr id="36" name="Oval 35"/>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6438900" y="3479800"/>
            <a:ext cx="4318000" cy="1422400"/>
          </a:xfrm>
          <a:custGeom>
            <a:avLst/>
            <a:gdLst>
              <a:gd name="connsiteX0" fmla="*/ 0 w 4318000"/>
              <a:gd name="connsiteY0" fmla="*/ 1422400 h 1422400"/>
              <a:gd name="connsiteX1" fmla="*/ 596900 w 4318000"/>
              <a:gd name="connsiteY1" fmla="*/ 533400 h 1422400"/>
              <a:gd name="connsiteX2" fmla="*/ 1816100 w 4318000"/>
              <a:gd name="connsiteY2" fmla="*/ 215900 h 1422400"/>
              <a:gd name="connsiteX3" fmla="*/ 4318000 w 4318000"/>
              <a:gd name="connsiteY3" fmla="*/ 0 h 1422400"/>
            </a:gdLst>
            <a:ahLst/>
            <a:cxnLst>
              <a:cxn ang="0">
                <a:pos x="connsiteX0" y="connsiteY0"/>
              </a:cxn>
              <a:cxn ang="0">
                <a:pos x="connsiteX1" y="connsiteY1"/>
              </a:cxn>
              <a:cxn ang="0">
                <a:pos x="connsiteX2" y="connsiteY2"/>
              </a:cxn>
              <a:cxn ang="0">
                <a:pos x="connsiteX3" y="connsiteY3"/>
              </a:cxn>
            </a:cxnLst>
            <a:rect l="l" t="t" r="r" b="b"/>
            <a:pathLst>
              <a:path w="4318000" h="1422400">
                <a:moveTo>
                  <a:pt x="0" y="1422400"/>
                </a:moveTo>
                <a:cubicBezTo>
                  <a:pt x="147108" y="1078441"/>
                  <a:pt x="294217" y="734483"/>
                  <a:pt x="596900" y="533400"/>
                </a:cubicBezTo>
                <a:cubicBezTo>
                  <a:pt x="899583" y="332317"/>
                  <a:pt x="1195917" y="304800"/>
                  <a:pt x="1816100" y="215900"/>
                </a:cubicBezTo>
                <a:cubicBezTo>
                  <a:pt x="2436283" y="127000"/>
                  <a:pt x="4318000" y="0"/>
                  <a:pt x="4318000" y="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Oval 26"/>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181100" y="4800600"/>
            <a:ext cx="3108543" cy="369332"/>
          </a:xfrm>
          <a:prstGeom prst="rect">
            <a:avLst/>
          </a:prstGeom>
          <a:noFill/>
        </p:spPr>
        <p:txBody>
          <a:bodyPr wrap="none" rtlCol="0">
            <a:spAutoFit/>
          </a:bodyPr>
          <a:lstStyle/>
          <a:p>
            <a:r>
              <a:rPr lang="en-US"/>
              <a:t>We’ll talk more about this later</a:t>
            </a:r>
          </a:p>
        </p:txBody>
      </p:sp>
      <p:sp>
        <p:nvSpPr>
          <p:cNvPr id="41" name="TextBox 40"/>
          <p:cNvSpPr txBox="1"/>
          <p:nvPr/>
        </p:nvSpPr>
        <p:spPr>
          <a:xfrm>
            <a:off x="6228646" y="2173413"/>
            <a:ext cx="1188772" cy="523220"/>
          </a:xfrm>
          <a:prstGeom prst="rect">
            <a:avLst/>
          </a:prstGeom>
          <a:noFill/>
        </p:spPr>
        <p:txBody>
          <a:bodyPr wrap="none" rtlCol="0">
            <a:spAutoFit/>
          </a:bodyPr>
          <a:lstStyle/>
          <a:p>
            <a:r>
              <a:rPr lang="en-US" sz="2800" dirty="0"/>
              <a:t>1,000K</a:t>
            </a:r>
          </a:p>
        </p:txBody>
      </p:sp>
    </p:spTree>
    <p:extLst>
      <p:ext uri="{BB962C8B-B14F-4D97-AF65-F5344CB8AC3E}">
        <p14:creationId xmlns:p14="http://schemas.microsoft.com/office/powerpoint/2010/main" val="957151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TextBox 7"/>
          <p:cNvSpPr txBox="1"/>
          <p:nvPr/>
        </p:nvSpPr>
        <p:spPr>
          <a:xfrm>
            <a:off x="270934" y="2367992"/>
            <a:ext cx="10651066" cy="4401205"/>
          </a:xfrm>
          <a:prstGeom prst="rect">
            <a:avLst/>
          </a:prstGeom>
          <a:noFill/>
        </p:spPr>
        <p:txBody>
          <a:bodyPr wrap="square" rtlCol="0">
            <a:spAutoFit/>
          </a:bodyPr>
          <a:lstStyle/>
          <a:p>
            <a:r>
              <a:rPr lang="en-US" sz="2000" dirty="0"/>
              <a:t>Estimated income:</a:t>
            </a:r>
          </a:p>
          <a:p>
            <a:endParaRPr lang="en-US" sz="2000" dirty="0"/>
          </a:p>
          <a:p>
            <a:r>
              <a:rPr lang="en-US" sz="2000" dirty="0"/>
              <a:t>f(x) = function(Number of visits to upscale furniture websites, Number of Businessweek clicks, Number of distinct people emailed per day, Number of purchases of over 5K within the last month, Number of visits to airlines, etc.) </a:t>
            </a:r>
          </a:p>
          <a:p>
            <a:endParaRPr lang="en-US" sz="2000" dirty="0"/>
          </a:p>
          <a:p>
            <a:r>
              <a:rPr lang="en-US" sz="2000" dirty="0"/>
              <a:t>For instance,</a:t>
            </a:r>
          </a:p>
          <a:p>
            <a:r>
              <a:rPr lang="en-US" sz="2000" dirty="0"/>
              <a:t>f(x) = 3*Number of visits to upscale furniture websites </a:t>
            </a:r>
          </a:p>
          <a:p>
            <a:r>
              <a:rPr lang="en-US" sz="2000" dirty="0"/>
              <a:t>        +10*Number of Businessweek clicks</a:t>
            </a:r>
          </a:p>
          <a:p>
            <a:r>
              <a:rPr lang="en-US" sz="2000" dirty="0"/>
              <a:t>        +100*Number of distinct people emailed per day</a:t>
            </a:r>
          </a:p>
          <a:p>
            <a:r>
              <a:rPr lang="en-US" sz="2000" dirty="0"/>
              <a:t>        +2*Number of purchases of over 5K within the last month</a:t>
            </a:r>
          </a:p>
          <a:p>
            <a:r>
              <a:rPr lang="en-US" sz="2000" dirty="0"/>
              <a:t>        +10*Number of visits to airlines</a:t>
            </a:r>
          </a:p>
          <a:p>
            <a:endParaRPr lang="en-US" sz="2000" dirty="0"/>
          </a:p>
          <a:p>
            <a:r>
              <a:rPr lang="en-US" sz="2000" dirty="0"/>
              <a:t>But f(x) could be much more complicated</a:t>
            </a:r>
          </a:p>
        </p:txBody>
      </p:sp>
      <p:sp>
        <p:nvSpPr>
          <p:cNvPr id="36" name="Content Placeholder 2"/>
          <p:cNvSpPr txBox="1">
            <a:spLocks/>
          </p:cNvSpPr>
          <p:nvPr/>
        </p:nvSpPr>
        <p:spPr>
          <a:xfrm>
            <a:off x="49213" y="795564"/>
            <a:ext cx="9551987"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Formally, given training set (</a:t>
            </a:r>
            <a:r>
              <a:rPr lang="en-US" dirty="0" err="1"/>
              <a:t>x</a:t>
            </a:r>
            <a:r>
              <a:rPr lang="en-US" baseline="-25000" dirty="0" err="1"/>
              <a:t>i,</a:t>
            </a:r>
            <a:r>
              <a:rPr lang="en-US" dirty="0" err="1"/>
              <a:t>y</a:t>
            </a:r>
            <a:r>
              <a:rPr lang="en-US" baseline="-25000" dirty="0" err="1"/>
              <a:t>i</a:t>
            </a:r>
            <a:r>
              <a:rPr lang="en-US" dirty="0"/>
              <a:t>) for </a:t>
            </a:r>
            <a:r>
              <a:rPr lang="en-US" dirty="0" err="1"/>
              <a:t>i</a:t>
            </a:r>
            <a:r>
              <a:rPr lang="en-US" dirty="0"/>
              <a:t>=1…n, we want to create a regression model f that can predict label y for a new x.  </a:t>
            </a:r>
          </a:p>
        </p:txBody>
      </p:sp>
    </p:spTree>
    <p:extLst>
      <p:ext uri="{BB962C8B-B14F-4D97-AF65-F5344CB8AC3E}">
        <p14:creationId xmlns:p14="http://schemas.microsoft.com/office/powerpoint/2010/main" val="957151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Applications</a:t>
            </a:r>
          </a:p>
        </p:txBody>
      </p:sp>
      <p:sp>
        <p:nvSpPr>
          <p:cNvPr id="3" name="Content Placeholder 2"/>
          <p:cNvSpPr>
            <a:spLocks noGrp="1"/>
          </p:cNvSpPr>
          <p:nvPr>
            <p:ph sz="quarter" idx="10"/>
          </p:nvPr>
        </p:nvSpPr>
        <p:spPr/>
        <p:txBody>
          <a:bodyPr/>
          <a:lstStyle/>
          <a:p>
            <a:r>
              <a:rPr lang="en-US" dirty="0"/>
              <a:t>Predict monetary amounts</a:t>
            </a:r>
          </a:p>
          <a:p>
            <a:r>
              <a:rPr lang="en-US" dirty="0"/>
              <a:t>Predict consumption or demand for products/energy</a:t>
            </a:r>
          </a:p>
        </p:txBody>
      </p:sp>
    </p:spTree>
    <p:extLst>
      <p:ext uri="{BB962C8B-B14F-4D97-AF65-F5344CB8AC3E}">
        <p14:creationId xmlns:p14="http://schemas.microsoft.com/office/powerpoint/2010/main" val="397436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Supervised Learning</a:t>
            </a:r>
          </a:p>
        </p:txBody>
      </p:sp>
      <p:sp>
        <p:nvSpPr>
          <p:cNvPr id="3" name="Content Placeholder 2"/>
          <p:cNvSpPr>
            <a:spLocks noGrp="1"/>
          </p:cNvSpPr>
          <p:nvPr>
            <p:ph sz="quarter" idx="10"/>
          </p:nvPr>
        </p:nvSpPr>
        <p:spPr>
          <a:xfrm>
            <a:off x="379413" y="1015693"/>
            <a:ext cx="9932987" cy="5290388"/>
          </a:xfrm>
        </p:spPr>
        <p:txBody>
          <a:bodyPr/>
          <a:lstStyle/>
          <a:p>
            <a:r>
              <a:rPr lang="en-US" dirty="0"/>
              <a:t>“Supervised” means that the training data has ground truth labels to learn from. Classification and Regression are supervised learning problems.</a:t>
            </a:r>
          </a:p>
          <a:p>
            <a:r>
              <a:rPr lang="en-US" dirty="0"/>
              <a:t>(Supervised) classification often has +1 or -1 labels. </a:t>
            </a:r>
          </a:p>
          <a:p>
            <a:r>
              <a:rPr lang="en-US" dirty="0"/>
              <a:t>(Supervised) regression has numerical labels.</a:t>
            </a:r>
          </a:p>
          <a:p>
            <a:r>
              <a:rPr lang="en-US" dirty="0"/>
              <a:t>Supervised learning algorithms are much easier to evaluate than unsupervised ones.</a:t>
            </a:r>
          </a:p>
        </p:txBody>
      </p:sp>
    </p:spTree>
    <p:extLst>
      <p:ext uri="{BB962C8B-B14F-4D97-AF65-F5344CB8AC3E}">
        <p14:creationId xmlns:p14="http://schemas.microsoft.com/office/powerpoint/2010/main" val="3497302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96DFAB-1984-46B8-96B2-BEEB2A327DE7}"/>
              </a:ext>
            </a:extLst>
          </p:cNvPr>
          <p:cNvPicPr>
            <a:picLocks noChangeAspect="1"/>
          </p:cNvPicPr>
          <p:nvPr/>
        </p:nvPicPr>
        <p:blipFill rotWithShape="1">
          <a:blip r:embed="rId3"/>
          <a:srcRect l="10492" t="16884" r="22266"/>
          <a:stretch/>
        </p:blipFill>
        <p:spPr>
          <a:xfrm>
            <a:off x="3993696" y="-1"/>
            <a:ext cx="8198304" cy="1358579"/>
          </a:xfrm>
          <a:prstGeom prst="rect">
            <a:avLst/>
          </a:prstGeom>
        </p:spPr>
      </p:pic>
      <p:sp>
        <p:nvSpPr>
          <p:cNvPr id="4" name="Rectangle 3">
            <a:extLst>
              <a:ext uri="{FF2B5EF4-FFF2-40B4-BE49-F238E27FC236}">
                <a16:creationId xmlns:a16="http://schemas.microsoft.com/office/drawing/2014/main" id="{34BA84D1-6128-45E8-92AD-E84FE2DC278D}"/>
              </a:ext>
            </a:extLst>
          </p:cNvPr>
          <p:cNvSpPr/>
          <p:nvPr/>
        </p:nvSpPr>
        <p:spPr>
          <a:xfrm>
            <a:off x="0" y="0"/>
            <a:ext cx="3976914" cy="68580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B2322-EC8C-4AAB-BCD8-C5389A0DD624}"/>
              </a:ext>
            </a:extLst>
          </p:cNvPr>
          <p:cNvSpPr>
            <a:spLocks noGrp="1"/>
          </p:cNvSpPr>
          <p:nvPr>
            <p:ph type="title"/>
          </p:nvPr>
        </p:nvSpPr>
        <p:spPr>
          <a:xfrm>
            <a:off x="188232" y="2766218"/>
            <a:ext cx="3600450" cy="1325563"/>
          </a:xfrm>
        </p:spPr>
        <p:txBody>
          <a:bodyPr/>
          <a:lstStyle/>
          <a:p>
            <a:r>
              <a:rPr lang="en-US" dirty="0"/>
              <a:t>How do I start?</a:t>
            </a:r>
          </a:p>
        </p:txBody>
      </p:sp>
      <p:pic>
        <p:nvPicPr>
          <p:cNvPr id="6" name="Picture 5">
            <a:extLst>
              <a:ext uri="{FF2B5EF4-FFF2-40B4-BE49-F238E27FC236}">
                <a16:creationId xmlns:a16="http://schemas.microsoft.com/office/drawing/2014/main" id="{744853C7-0B58-4174-A30F-E98EE1C04470}"/>
              </a:ext>
            </a:extLst>
          </p:cNvPr>
          <p:cNvPicPr>
            <a:picLocks noChangeAspect="1"/>
          </p:cNvPicPr>
          <p:nvPr/>
        </p:nvPicPr>
        <p:blipFill>
          <a:blip r:embed="rId4"/>
          <a:stretch>
            <a:fillRect/>
          </a:stretch>
        </p:blipFill>
        <p:spPr>
          <a:xfrm>
            <a:off x="4540780" y="137991"/>
            <a:ext cx="2802995" cy="1082594"/>
          </a:xfrm>
          <a:prstGeom prst="rect">
            <a:avLst/>
          </a:prstGeom>
        </p:spPr>
      </p:pic>
      <p:pic>
        <p:nvPicPr>
          <p:cNvPr id="11" name="Picture 10">
            <a:extLst>
              <a:ext uri="{FF2B5EF4-FFF2-40B4-BE49-F238E27FC236}">
                <a16:creationId xmlns:a16="http://schemas.microsoft.com/office/drawing/2014/main" id="{BE9BC3C9-4DBC-4722-9504-62A3B576F9D6}"/>
              </a:ext>
            </a:extLst>
          </p:cNvPr>
          <p:cNvPicPr>
            <a:picLocks noChangeAspect="1"/>
          </p:cNvPicPr>
          <p:nvPr/>
        </p:nvPicPr>
        <p:blipFill>
          <a:blip r:embed="rId5"/>
          <a:stretch>
            <a:fillRect/>
          </a:stretch>
        </p:blipFill>
        <p:spPr>
          <a:xfrm>
            <a:off x="3993696" y="1358578"/>
            <a:ext cx="8198304" cy="5499423"/>
          </a:xfrm>
          <a:prstGeom prst="rect">
            <a:avLst/>
          </a:prstGeom>
          <a:ln>
            <a:noFill/>
          </a:ln>
        </p:spPr>
      </p:pic>
      <p:pic>
        <p:nvPicPr>
          <p:cNvPr id="13" name="Picture 12">
            <a:extLst>
              <a:ext uri="{FF2B5EF4-FFF2-40B4-BE49-F238E27FC236}">
                <a16:creationId xmlns:a16="http://schemas.microsoft.com/office/drawing/2014/main" id="{481B421E-9607-43BC-8F68-ACA280CF5408}"/>
              </a:ext>
            </a:extLst>
          </p:cNvPr>
          <p:cNvPicPr>
            <a:picLocks noChangeAspect="1"/>
          </p:cNvPicPr>
          <p:nvPr/>
        </p:nvPicPr>
        <p:blipFill rotWithShape="1">
          <a:blip r:embed="rId6"/>
          <a:srcRect t="1697"/>
          <a:stretch/>
        </p:blipFill>
        <p:spPr>
          <a:xfrm>
            <a:off x="3993696" y="1465882"/>
            <a:ext cx="8198304" cy="1761605"/>
          </a:xfrm>
          <a:prstGeom prst="rect">
            <a:avLst/>
          </a:prstGeom>
          <a:ln>
            <a:solidFill>
              <a:schemeClr val="bg1"/>
            </a:solidFill>
          </a:ln>
        </p:spPr>
      </p:pic>
      <p:sp>
        <p:nvSpPr>
          <p:cNvPr id="18" name="Rectangle 17">
            <a:extLst>
              <a:ext uri="{FF2B5EF4-FFF2-40B4-BE49-F238E27FC236}">
                <a16:creationId xmlns:a16="http://schemas.microsoft.com/office/drawing/2014/main" id="{A87FA7DC-9B26-44D9-89DD-871A369F2B65}"/>
              </a:ext>
            </a:extLst>
          </p:cNvPr>
          <p:cNvSpPr/>
          <p:nvPr/>
        </p:nvSpPr>
        <p:spPr>
          <a:xfrm>
            <a:off x="3993696" y="3227487"/>
            <a:ext cx="8198304" cy="1761605"/>
          </a:xfrm>
          <a:prstGeom prst="rect">
            <a:avLst/>
          </a:prstGeom>
          <a:solidFill>
            <a:srgbClr val="00000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BD211068-9EAA-40A9-B89C-127785F6F658}"/>
              </a:ext>
            </a:extLst>
          </p:cNvPr>
          <p:cNvPicPr>
            <a:picLocks noChangeAspect="1"/>
          </p:cNvPicPr>
          <p:nvPr/>
        </p:nvPicPr>
        <p:blipFill>
          <a:blip r:embed="rId7"/>
          <a:stretch>
            <a:fillRect/>
          </a:stretch>
        </p:blipFill>
        <p:spPr>
          <a:xfrm>
            <a:off x="3993695" y="3246535"/>
            <a:ext cx="1730829" cy="1730829"/>
          </a:xfrm>
          <a:prstGeom prst="rect">
            <a:avLst/>
          </a:prstGeom>
        </p:spPr>
      </p:pic>
      <p:sp>
        <p:nvSpPr>
          <p:cNvPr id="23" name="TextBox 22">
            <a:extLst>
              <a:ext uri="{FF2B5EF4-FFF2-40B4-BE49-F238E27FC236}">
                <a16:creationId xmlns:a16="http://schemas.microsoft.com/office/drawing/2014/main" id="{C0A423C5-8D45-4E1C-9B2D-523F8BA6FD4C}"/>
              </a:ext>
            </a:extLst>
          </p:cNvPr>
          <p:cNvSpPr txBox="1"/>
          <p:nvPr/>
        </p:nvSpPr>
        <p:spPr>
          <a:xfrm>
            <a:off x="6213820" y="3699570"/>
            <a:ext cx="54888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Digit Recognizer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Learn machine learning fundamentals with the famous MNIST data</a:t>
            </a:r>
          </a:p>
        </p:txBody>
      </p:sp>
      <p:pic>
        <p:nvPicPr>
          <p:cNvPr id="25" name="Picture 24">
            <a:extLst>
              <a:ext uri="{FF2B5EF4-FFF2-40B4-BE49-F238E27FC236}">
                <a16:creationId xmlns:a16="http://schemas.microsoft.com/office/drawing/2014/main" id="{1A50E21E-3C83-469A-9100-517122B09084}"/>
              </a:ext>
            </a:extLst>
          </p:cNvPr>
          <p:cNvPicPr>
            <a:picLocks noChangeAspect="1"/>
          </p:cNvPicPr>
          <p:nvPr/>
        </p:nvPicPr>
        <p:blipFill>
          <a:blip r:embed="rId8"/>
          <a:stretch>
            <a:fillRect/>
          </a:stretch>
        </p:blipFill>
        <p:spPr>
          <a:xfrm>
            <a:off x="6301722" y="4507997"/>
            <a:ext cx="255312" cy="296056"/>
          </a:xfrm>
          <a:prstGeom prst="rect">
            <a:avLst/>
          </a:prstGeom>
        </p:spPr>
      </p:pic>
      <p:sp>
        <p:nvSpPr>
          <p:cNvPr id="26" name="TextBox 25">
            <a:extLst>
              <a:ext uri="{FF2B5EF4-FFF2-40B4-BE49-F238E27FC236}">
                <a16:creationId xmlns:a16="http://schemas.microsoft.com/office/drawing/2014/main" id="{EA59C758-FDDC-4451-8626-065526AA2271}"/>
              </a:ext>
            </a:extLst>
          </p:cNvPr>
          <p:cNvSpPr txBox="1"/>
          <p:nvPr/>
        </p:nvSpPr>
        <p:spPr>
          <a:xfrm>
            <a:off x="6547216" y="4507997"/>
            <a:ext cx="244631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Kaggle    1,827 teams    2 years to go</a:t>
            </a:r>
          </a:p>
        </p:txBody>
      </p:sp>
      <p:pic>
        <p:nvPicPr>
          <p:cNvPr id="28" name="Picture 27">
            <a:extLst>
              <a:ext uri="{FF2B5EF4-FFF2-40B4-BE49-F238E27FC236}">
                <a16:creationId xmlns:a16="http://schemas.microsoft.com/office/drawing/2014/main" id="{B060E4CB-8403-4AE5-B816-4F73B5D19572}"/>
              </a:ext>
            </a:extLst>
          </p:cNvPr>
          <p:cNvPicPr>
            <a:picLocks noChangeAspect="1"/>
          </p:cNvPicPr>
          <p:nvPr/>
        </p:nvPicPr>
        <p:blipFill>
          <a:blip r:embed="rId9"/>
          <a:stretch>
            <a:fillRect/>
          </a:stretch>
        </p:blipFill>
        <p:spPr>
          <a:xfrm>
            <a:off x="3976914" y="5013770"/>
            <a:ext cx="8231868" cy="1844230"/>
          </a:xfrm>
          <a:prstGeom prst="rect">
            <a:avLst/>
          </a:prstGeom>
          <a:ln>
            <a:solidFill>
              <a:schemeClr val="bg1"/>
            </a:solidFill>
          </a:ln>
        </p:spPr>
      </p:pic>
    </p:spTree>
    <p:extLst>
      <p:ext uri="{BB962C8B-B14F-4D97-AF65-F5344CB8AC3E}">
        <p14:creationId xmlns:p14="http://schemas.microsoft.com/office/powerpoint/2010/main" val="367635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5D2BE3-0479-46EE-A03F-16F95A229AC6}"/>
              </a:ext>
            </a:extLst>
          </p:cNvPr>
          <p:cNvPicPr>
            <a:picLocks noChangeAspect="1"/>
          </p:cNvPicPr>
          <p:nvPr/>
        </p:nvPicPr>
        <p:blipFill rotWithShape="1">
          <a:blip r:embed="rId3"/>
          <a:srcRect b="18641"/>
          <a:stretch/>
        </p:blipFill>
        <p:spPr>
          <a:xfrm>
            <a:off x="899386" y="1079517"/>
            <a:ext cx="10812384" cy="2580906"/>
          </a:xfrm>
          <a:prstGeom prst="rect">
            <a:avLst/>
          </a:prstGeom>
        </p:spPr>
      </p:pic>
      <p:pic>
        <p:nvPicPr>
          <p:cNvPr id="5" name="Picture 4">
            <a:extLst>
              <a:ext uri="{FF2B5EF4-FFF2-40B4-BE49-F238E27FC236}">
                <a16:creationId xmlns:a16="http://schemas.microsoft.com/office/drawing/2014/main" id="{17E093EE-9183-48B6-972B-A3EBD7D04028}"/>
              </a:ext>
            </a:extLst>
          </p:cNvPr>
          <p:cNvPicPr>
            <a:picLocks noChangeAspect="1"/>
          </p:cNvPicPr>
          <p:nvPr/>
        </p:nvPicPr>
        <p:blipFill rotWithShape="1">
          <a:blip r:embed="rId4"/>
          <a:srcRect r="36372"/>
          <a:stretch/>
        </p:blipFill>
        <p:spPr>
          <a:xfrm>
            <a:off x="0" y="55638"/>
            <a:ext cx="5534025" cy="1000265"/>
          </a:xfrm>
          <a:prstGeom prst="rect">
            <a:avLst/>
          </a:prstGeom>
        </p:spPr>
      </p:pic>
      <p:pic>
        <p:nvPicPr>
          <p:cNvPr id="17" name="Picture 16">
            <a:extLst>
              <a:ext uri="{FF2B5EF4-FFF2-40B4-BE49-F238E27FC236}">
                <a16:creationId xmlns:a16="http://schemas.microsoft.com/office/drawing/2014/main" id="{EBC87CDC-8296-496C-9703-61885E67E137}"/>
              </a:ext>
            </a:extLst>
          </p:cNvPr>
          <p:cNvPicPr>
            <a:picLocks noChangeAspect="1"/>
          </p:cNvPicPr>
          <p:nvPr/>
        </p:nvPicPr>
        <p:blipFill rotWithShape="1">
          <a:blip r:embed="rId5"/>
          <a:srcRect t="17284"/>
          <a:stretch/>
        </p:blipFill>
        <p:spPr>
          <a:xfrm>
            <a:off x="899386" y="4331036"/>
            <a:ext cx="10812384" cy="1820225"/>
          </a:xfrm>
          <a:prstGeom prst="rect">
            <a:avLst/>
          </a:prstGeom>
        </p:spPr>
      </p:pic>
      <p:sp>
        <p:nvSpPr>
          <p:cNvPr id="20" name="Oval 19">
            <a:extLst>
              <a:ext uri="{FF2B5EF4-FFF2-40B4-BE49-F238E27FC236}">
                <a16:creationId xmlns:a16="http://schemas.microsoft.com/office/drawing/2014/main" id="{83D870C4-F9AD-4728-8ADD-CC56036675CC}"/>
              </a:ext>
            </a:extLst>
          </p:cNvPr>
          <p:cNvSpPr/>
          <p:nvPr/>
        </p:nvSpPr>
        <p:spPr>
          <a:xfrm>
            <a:off x="5992702" y="3786987"/>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1EAFD8F-6DC6-4A95-8E3E-3DCBFA74BC89}"/>
              </a:ext>
            </a:extLst>
          </p:cNvPr>
          <p:cNvSpPr/>
          <p:nvPr/>
        </p:nvSpPr>
        <p:spPr>
          <a:xfrm>
            <a:off x="5992702" y="3951062"/>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E3337DC5-41CF-4B6F-A57F-6CDA29AAED7D}"/>
              </a:ext>
            </a:extLst>
          </p:cNvPr>
          <p:cNvSpPr/>
          <p:nvPr/>
        </p:nvSpPr>
        <p:spPr>
          <a:xfrm>
            <a:off x="5992702" y="4120031"/>
            <a:ext cx="103298" cy="109384"/>
          </a:xfrm>
          <a:prstGeom prst="ellips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B825FB0-F3EC-4D36-9D86-6CB87D66749E}"/>
              </a:ext>
            </a:extLst>
          </p:cNvPr>
          <p:cNvSpPr/>
          <p:nvPr/>
        </p:nvSpPr>
        <p:spPr>
          <a:xfrm>
            <a:off x="2111188" y="1905000"/>
            <a:ext cx="645459" cy="434788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Прямоугольник 1">
            <a:extLst>
              <a:ext uri="{FF2B5EF4-FFF2-40B4-BE49-F238E27FC236}">
                <a16:creationId xmlns:a16="http://schemas.microsoft.com/office/drawing/2014/main" id="{EFB115A1-FE8E-45D9-93AE-19F33494D834}"/>
              </a:ext>
            </a:extLst>
          </p:cNvPr>
          <p:cNvSpPr/>
          <p:nvPr/>
        </p:nvSpPr>
        <p:spPr>
          <a:xfrm>
            <a:off x="5875219" y="-66895"/>
            <a:ext cx="6096000" cy="1200329"/>
          </a:xfrm>
          <a:prstGeom prst="rect">
            <a:avLst/>
          </a:prstGeom>
        </p:spPr>
        <p:txBody>
          <a:bodyPr>
            <a:spAutoFit/>
          </a:bodyPr>
          <a:lstStyle/>
          <a:p>
            <a:r>
              <a:rPr lang="en-US" dirty="0"/>
              <a:t>The sinking of the RMS Titanic is one of the most infamous shipwrecks in history.  On April 15, 1912, during her maiden voyage, the Titanic sank after colliding with an iceberg, killing 1502 out of 2224 passengers and crew. </a:t>
            </a:r>
            <a:endParaRPr lang="ru-RU" dirty="0"/>
          </a:p>
        </p:txBody>
      </p:sp>
    </p:spTree>
    <p:extLst>
      <p:ext uri="{BB962C8B-B14F-4D97-AF65-F5344CB8AC3E}">
        <p14:creationId xmlns:p14="http://schemas.microsoft.com/office/powerpoint/2010/main" val="42742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093EE-9183-48B6-972B-A3EBD7D04028}"/>
              </a:ext>
            </a:extLst>
          </p:cNvPr>
          <p:cNvPicPr>
            <a:picLocks noChangeAspect="1"/>
          </p:cNvPicPr>
          <p:nvPr/>
        </p:nvPicPr>
        <p:blipFill rotWithShape="1">
          <a:blip r:embed="rId3"/>
          <a:srcRect r="36372"/>
          <a:stretch/>
        </p:blipFill>
        <p:spPr>
          <a:xfrm>
            <a:off x="3328987" y="0"/>
            <a:ext cx="5534025" cy="1000265"/>
          </a:xfrm>
          <a:prstGeom prst="rect">
            <a:avLst/>
          </a:prstGeom>
        </p:spPr>
      </p:pic>
      <p:pic>
        <p:nvPicPr>
          <p:cNvPr id="8" name="Picture 7">
            <a:extLst>
              <a:ext uri="{FF2B5EF4-FFF2-40B4-BE49-F238E27FC236}">
                <a16:creationId xmlns:a16="http://schemas.microsoft.com/office/drawing/2014/main" id="{52D8CD7B-09D6-4C96-8782-13AD0D2E7249}"/>
              </a:ext>
            </a:extLst>
          </p:cNvPr>
          <p:cNvPicPr>
            <a:picLocks noChangeAspect="1"/>
          </p:cNvPicPr>
          <p:nvPr/>
        </p:nvPicPr>
        <p:blipFill rotWithShape="1">
          <a:blip r:embed="rId4"/>
          <a:srcRect t="36389" b="50000"/>
          <a:stretch/>
        </p:blipFill>
        <p:spPr>
          <a:xfrm>
            <a:off x="1007225" y="1314450"/>
            <a:ext cx="1666108" cy="1162050"/>
          </a:xfrm>
          <a:prstGeom prst="rect">
            <a:avLst/>
          </a:prstGeom>
        </p:spPr>
      </p:pic>
      <p:pic>
        <p:nvPicPr>
          <p:cNvPr id="16" name="Picture 15">
            <a:extLst>
              <a:ext uri="{FF2B5EF4-FFF2-40B4-BE49-F238E27FC236}">
                <a16:creationId xmlns:a16="http://schemas.microsoft.com/office/drawing/2014/main" id="{411C7B14-79CB-47FB-B5DF-7213EE850A02}"/>
              </a:ext>
            </a:extLst>
          </p:cNvPr>
          <p:cNvPicPr>
            <a:picLocks noChangeAspect="1"/>
          </p:cNvPicPr>
          <p:nvPr/>
        </p:nvPicPr>
        <p:blipFill rotWithShape="1">
          <a:blip r:embed="rId4"/>
          <a:srcRect t="465" b="83916"/>
          <a:stretch/>
        </p:blipFill>
        <p:spPr>
          <a:xfrm>
            <a:off x="3705749" y="1371600"/>
            <a:ext cx="1666108" cy="1333500"/>
          </a:xfrm>
          <a:prstGeom prst="rect">
            <a:avLst/>
          </a:prstGeom>
        </p:spPr>
      </p:pic>
      <p:pic>
        <p:nvPicPr>
          <p:cNvPr id="10" name="Picture 9">
            <a:extLst>
              <a:ext uri="{FF2B5EF4-FFF2-40B4-BE49-F238E27FC236}">
                <a16:creationId xmlns:a16="http://schemas.microsoft.com/office/drawing/2014/main" id="{BD28E252-39EB-4B35-8CCD-FF357E546AAC}"/>
              </a:ext>
            </a:extLst>
          </p:cNvPr>
          <p:cNvPicPr>
            <a:picLocks noChangeAspect="1"/>
          </p:cNvPicPr>
          <p:nvPr/>
        </p:nvPicPr>
        <p:blipFill>
          <a:blip r:embed="rId5"/>
          <a:stretch>
            <a:fillRect/>
          </a:stretch>
        </p:blipFill>
        <p:spPr>
          <a:xfrm>
            <a:off x="6404274" y="1419225"/>
            <a:ext cx="1875809" cy="1057275"/>
          </a:xfrm>
          <a:prstGeom prst="rect">
            <a:avLst/>
          </a:prstGeom>
        </p:spPr>
      </p:pic>
      <p:pic>
        <p:nvPicPr>
          <p:cNvPr id="12" name="Picture 11">
            <a:extLst>
              <a:ext uri="{FF2B5EF4-FFF2-40B4-BE49-F238E27FC236}">
                <a16:creationId xmlns:a16="http://schemas.microsoft.com/office/drawing/2014/main" id="{10A776CC-24B6-4DBC-80EC-C6569CB3010F}"/>
              </a:ext>
            </a:extLst>
          </p:cNvPr>
          <p:cNvPicPr>
            <a:picLocks noChangeAspect="1"/>
          </p:cNvPicPr>
          <p:nvPr/>
        </p:nvPicPr>
        <p:blipFill>
          <a:blip r:embed="rId6"/>
          <a:stretch>
            <a:fillRect/>
          </a:stretch>
        </p:blipFill>
        <p:spPr>
          <a:xfrm>
            <a:off x="9267825" y="1419225"/>
            <a:ext cx="1916950" cy="2161147"/>
          </a:xfrm>
          <a:prstGeom prst="rect">
            <a:avLst/>
          </a:prstGeom>
        </p:spPr>
      </p:pic>
      <p:pic>
        <p:nvPicPr>
          <p:cNvPr id="15" name="Picture 14">
            <a:extLst>
              <a:ext uri="{FF2B5EF4-FFF2-40B4-BE49-F238E27FC236}">
                <a16:creationId xmlns:a16="http://schemas.microsoft.com/office/drawing/2014/main" id="{66622308-B2EB-45E2-81F3-EF05CE51C106}"/>
              </a:ext>
            </a:extLst>
          </p:cNvPr>
          <p:cNvPicPr>
            <a:picLocks noChangeAspect="1"/>
          </p:cNvPicPr>
          <p:nvPr/>
        </p:nvPicPr>
        <p:blipFill>
          <a:blip r:embed="rId7"/>
          <a:stretch>
            <a:fillRect/>
          </a:stretch>
        </p:blipFill>
        <p:spPr>
          <a:xfrm>
            <a:off x="4379929" y="3790683"/>
            <a:ext cx="4048690" cy="1914792"/>
          </a:xfrm>
          <a:prstGeom prst="rect">
            <a:avLst/>
          </a:prstGeom>
        </p:spPr>
      </p:pic>
      <p:pic>
        <p:nvPicPr>
          <p:cNvPr id="21" name="Picture 20">
            <a:extLst>
              <a:ext uri="{FF2B5EF4-FFF2-40B4-BE49-F238E27FC236}">
                <a16:creationId xmlns:a16="http://schemas.microsoft.com/office/drawing/2014/main" id="{E5AEC888-3993-47E6-9736-69A704594E64}"/>
              </a:ext>
            </a:extLst>
          </p:cNvPr>
          <p:cNvPicPr>
            <a:picLocks noChangeAspect="1"/>
          </p:cNvPicPr>
          <p:nvPr/>
        </p:nvPicPr>
        <p:blipFill>
          <a:blip r:embed="rId8"/>
          <a:stretch>
            <a:fillRect/>
          </a:stretch>
        </p:blipFill>
        <p:spPr>
          <a:xfrm>
            <a:off x="1007226" y="3061707"/>
            <a:ext cx="2545600" cy="3548643"/>
          </a:xfrm>
          <a:prstGeom prst="rect">
            <a:avLst/>
          </a:prstGeom>
        </p:spPr>
      </p:pic>
    </p:spTree>
    <p:extLst>
      <p:ext uri="{BB962C8B-B14F-4D97-AF65-F5344CB8AC3E}">
        <p14:creationId xmlns:p14="http://schemas.microsoft.com/office/powerpoint/2010/main" val="14313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47BB55-0A91-49FF-8531-00844C671767}"/>
              </a:ext>
            </a:extLst>
          </p:cNvPr>
          <p:cNvPicPr>
            <a:picLocks noChangeAspect="1"/>
          </p:cNvPicPr>
          <p:nvPr/>
        </p:nvPicPr>
        <p:blipFill>
          <a:blip r:embed="rId3"/>
          <a:stretch>
            <a:fillRect/>
          </a:stretch>
        </p:blipFill>
        <p:spPr>
          <a:xfrm>
            <a:off x="1108966" y="690491"/>
            <a:ext cx="9974067" cy="1019317"/>
          </a:xfrm>
          <a:prstGeom prst="rect">
            <a:avLst/>
          </a:prstGeom>
        </p:spPr>
      </p:pic>
      <p:pic>
        <p:nvPicPr>
          <p:cNvPr id="11" name="Picture 10">
            <a:extLst>
              <a:ext uri="{FF2B5EF4-FFF2-40B4-BE49-F238E27FC236}">
                <a16:creationId xmlns:a16="http://schemas.microsoft.com/office/drawing/2014/main" id="{E5DD39CC-A390-4C07-86BD-20BA5D9F6E26}"/>
              </a:ext>
            </a:extLst>
          </p:cNvPr>
          <p:cNvPicPr>
            <a:picLocks noChangeAspect="1"/>
          </p:cNvPicPr>
          <p:nvPr/>
        </p:nvPicPr>
        <p:blipFill rotWithShape="1">
          <a:blip r:embed="rId4"/>
          <a:srcRect b="62709"/>
          <a:stretch/>
        </p:blipFill>
        <p:spPr>
          <a:xfrm>
            <a:off x="1495858" y="1709808"/>
            <a:ext cx="6529393" cy="3967092"/>
          </a:xfrm>
          <a:prstGeom prst="rect">
            <a:avLst/>
          </a:prstGeom>
        </p:spPr>
      </p:pic>
      <p:pic>
        <p:nvPicPr>
          <p:cNvPr id="12" name="Picture 11">
            <a:extLst>
              <a:ext uri="{FF2B5EF4-FFF2-40B4-BE49-F238E27FC236}">
                <a16:creationId xmlns:a16="http://schemas.microsoft.com/office/drawing/2014/main" id="{2AC519C3-8D96-4557-8083-1F844BF50164}"/>
              </a:ext>
            </a:extLst>
          </p:cNvPr>
          <p:cNvPicPr>
            <a:picLocks noChangeAspect="1"/>
          </p:cNvPicPr>
          <p:nvPr/>
        </p:nvPicPr>
        <p:blipFill rotWithShape="1">
          <a:blip r:embed="rId4"/>
          <a:srcRect t="62709"/>
          <a:stretch/>
        </p:blipFill>
        <p:spPr>
          <a:xfrm>
            <a:off x="1495858" y="1709808"/>
            <a:ext cx="6529393" cy="3967092"/>
          </a:xfrm>
          <a:prstGeom prst="rect">
            <a:avLst/>
          </a:prstGeom>
        </p:spPr>
      </p:pic>
    </p:spTree>
    <p:extLst>
      <p:ext uri="{BB962C8B-B14F-4D97-AF65-F5344CB8AC3E}">
        <p14:creationId xmlns:p14="http://schemas.microsoft.com/office/powerpoint/2010/main" val="19702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Unsupervised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9977" y="1844826"/>
            <a:ext cx="5274387" cy="4178675"/>
          </a:xfrm>
        </p:spPr>
      </p:pic>
      <p:pic>
        <p:nvPicPr>
          <p:cNvPr id="5" name="Obrázo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83" y="1844825"/>
            <a:ext cx="4176464" cy="4176464"/>
          </a:xfrm>
          <a:prstGeom prst="rect">
            <a:avLst/>
          </a:prstGeom>
        </p:spPr>
      </p:pic>
      <p:sp>
        <p:nvSpPr>
          <p:cNvPr id="7" name="Zástupný objekt pre číslo snímky 6"/>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4</a:t>
            </a:fld>
            <a:endParaRPr lang="sk-SK">
              <a:latin typeface="Calibri" panose="020F0502020204030204"/>
            </a:endParaRPr>
          </a:p>
        </p:txBody>
      </p:sp>
    </p:spTree>
    <p:extLst>
      <p:ext uri="{BB962C8B-B14F-4D97-AF65-F5344CB8AC3E}">
        <p14:creationId xmlns:p14="http://schemas.microsoft.com/office/powerpoint/2010/main" val="298535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8CDAA4-D843-4663-B9A6-91BFFB89503F}"/>
              </a:ext>
            </a:extLst>
          </p:cNvPr>
          <p:cNvPicPr>
            <a:picLocks noChangeAspect="1"/>
          </p:cNvPicPr>
          <p:nvPr/>
        </p:nvPicPr>
        <p:blipFill rotWithShape="1">
          <a:blip r:embed="rId3"/>
          <a:srcRect b="76111"/>
          <a:stretch/>
        </p:blipFill>
        <p:spPr>
          <a:xfrm>
            <a:off x="1847850" y="2209674"/>
            <a:ext cx="8496300" cy="2438652"/>
          </a:xfrm>
          <a:prstGeom prst="rect">
            <a:avLst/>
          </a:prstGeom>
        </p:spPr>
      </p:pic>
      <p:pic>
        <p:nvPicPr>
          <p:cNvPr id="6" name="Picture 5">
            <a:extLst>
              <a:ext uri="{FF2B5EF4-FFF2-40B4-BE49-F238E27FC236}">
                <a16:creationId xmlns:a16="http://schemas.microsoft.com/office/drawing/2014/main" id="{0AD1D126-427A-4E8B-BA8A-813241B35C6D}"/>
              </a:ext>
            </a:extLst>
          </p:cNvPr>
          <p:cNvPicPr>
            <a:picLocks noChangeAspect="1"/>
          </p:cNvPicPr>
          <p:nvPr/>
        </p:nvPicPr>
        <p:blipFill rotWithShape="1">
          <a:blip r:embed="rId3"/>
          <a:srcRect t="76111"/>
          <a:stretch/>
        </p:blipFill>
        <p:spPr>
          <a:xfrm>
            <a:off x="1847850" y="2209674"/>
            <a:ext cx="8496300" cy="2438652"/>
          </a:xfrm>
          <a:prstGeom prst="rect">
            <a:avLst/>
          </a:prstGeom>
        </p:spPr>
      </p:pic>
      <p:pic>
        <p:nvPicPr>
          <p:cNvPr id="7" name="Picture 6">
            <a:extLst>
              <a:ext uri="{FF2B5EF4-FFF2-40B4-BE49-F238E27FC236}">
                <a16:creationId xmlns:a16="http://schemas.microsoft.com/office/drawing/2014/main" id="{28EB85EF-3033-470F-B3F6-B5744D025F7A}"/>
              </a:ext>
            </a:extLst>
          </p:cNvPr>
          <p:cNvPicPr>
            <a:picLocks noChangeAspect="1"/>
          </p:cNvPicPr>
          <p:nvPr/>
        </p:nvPicPr>
        <p:blipFill rotWithShape="1">
          <a:blip r:embed="rId3"/>
          <a:srcRect t="38056" b="38056"/>
          <a:stretch/>
        </p:blipFill>
        <p:spPr>
          <a:xfrm>
            <a:off x="1847850" y="2209674"/>
            <a:ext cx="8496300" cy="2438652"/>
          </a:xfrm>
          <a:prstGeom prst="rect">
            <a:avLst/>
          </a:prstGeom>
        </p:spPr>
      </p:pic>
      <p:pic>
        <p:nvPicPr>
          <p:cNvPr id="9" name="Picture 8">
            <a:extLst>
              <a:ext uri="{FF2B5EF4-FFF2-40B4-BE49-F238E27FC236}">
                <a16:creationId xmlns:a16="http://schemas.microsoft.com/office/drawing/2014/main" id="{56B1F65C-AAD2-43F7-9C85-7057184E37A1}"/>
              </a:ext>
            </a:extLst>
          </p:cNvPr>
          <p:cNvPicPr>
            <a:picLocks noChangeAspect="1"/>
          </p:cNvPicPr>
          <p:nvPr/>
        </p:nvPicPr>
        <p:blipFill rotWithShape="1">
          <a:blip r:embed="rId4"/>
          <a:srcRect b="76944"/>
          <a:stretch/>
        </p:blipFill>
        <p:spPr>
          <a:xfrm>
            <a:off x="1847850" y="2156489"/>
            <a:ext cx="8496300" cy="2545022"/>
          </a:xfrm>
          <a:prstGeom prst="rect">
            <a:avLst/>
          </a:prstGeom>
        </p:spPr>
      </p:pic>
      <p:pic>
        <p:nvPicPr>
          <p:cNvPr id="10" name="Picture 9">
            <a:extLst>
              <a:ext uri="{FF2B5EF4-FFF2-40B4-BE49-F238E27FC236}">
                <a16:creationId xmlns:a16="http://schemas.microsoft.com/office/drawing/2014/main" id="{B0B042EC-8C94-473C-85C8-68A7F7458539}"/>
              </a:ext>
            </a:extLst>
          </p:cNvPr>
          <p:cNvPicPr>
            <a:picLocks noChangeAspect="1"/>
          </p:cNvPicPr>
          <p:nvPr/>
        </p:nvPicPr>
        <p:blipFill rotWithShape="1">
          <a:blip r:embed="rId4"/>
          <a:srcRect t="76944"/>
          <a:stretch/>
        </p:blipFill>
        <p:spPr>
          <a:xfrm>
            <a:off x="1847850" y="2156489"/>
            <a:ext cx="8496300" cy="2545022"/>
          </a:xfrm>
          <a:prstGeom prst="rect">
            <a:avLst/>
          </a:prstGeom>
        </p:spPr>
      </p:pic>
    </p:spTree>
    <p:extLst>
      <p:ext uri="{BB962C8B-B14F-4D97-AF65-F5344CB8AC3E}">
        <p14:creationId xmlns:p14="http://schemas.microsoft.com/office/powerpoint/2010/main" val="20371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a:t>Reinforcement Learning</a:t>
            </a:r>
            <a:endParaRPr lang="sk-SK" dirty="0"/>
          </a:p>
        </p:txBody>
      </p:sp>
      <p:pic>
        <p:nvPicPr>
          <p:cNvPr id="4" name="Zástupný objekt pre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582" y="1988842"/>
            <a:ext cx="3027362" cy="2016223"/>
          </a:xfrm>
        </p:spPr>
      </p:pic>
      <p:pic>
        <p:nvPicPr>
          <p:cNvPr id="5" name="Obrázo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194" y="1988842"/>
            <a:ext cx="3029250" cy="2016223"/>
          </a:xfrm>
          <a:prstGeom prst="rect">
            <a:avLst/>
          </a:prstGeom>
        </p:spPr>
      </p:pic>
      <p:pic>
        <p:nvPicPr>
          <p:cNvPr id="6" name="Obrázo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7695" y="1988842"/>
            <a:ext cx="3516668" cy="2016223"/>
          </a:xfrm>
          <a:prstGeom prst="rect">
            <a:avLst/>
          </a:prstGeom>
        </p:spPr>
      </p:pic>
      <p:pic>
        <p:nvPicPr>
          <p:cNvPr id="7" name="Obrázo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9657" y="4221088"/>
            <a:ext cx="2978037" cy="1985358"/>
          </a:xfrm>
          <a:prstGeom prst="rect">
            <a:avLst/>
          </a:prstGeom>
        </p:spPr>
      </p:pic>
      <p:pic>
        <p:nvPicPr>
          <p:cNvPr id="8" name="Obrázo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056" y="4221088"/>
            <a:ext cx="3528392" cy="1985412"/>
          </a:xfrm>
          <a:prstGeom prst="rect">
            <a:avLst/>
          </a:prstGeom>
        </p:spPr>
      </p:pic>
      <p:sp>
        <p:nvSpPr>
          <p:cNvPr id="10" name="BlokTextu 9"/>
          <p:cNvSpPr txBox="1"/>
          <p:nvPr/>
        </p:nvSpPr>
        <p:spPr>
          <a:xfrm rot="16200000">
            <a:off x="1860825" y="5029101"/>
            <a:ext cx="1872208" cy="369332"/>
          </a:xfrm>
          <a:prstGeom prst="rect">
            <a:avLst/>
          </a:prstGeom>
          <a:noFill/>
        </p:spPr>
        <p:txBody>
          <a:bodyPr wrap="square" rtlCol="0">
            <a:spAutoFit/>
          </a:bodyPr>
          <a:lstStyle/>
          <a:p>
            <a:pPr defTabSz="457200"/>
            <a:r>
              <a:rPr lang="en-US" dirty="0" err="1">
                <a:solidFill>
                  <a:prstClr val="black"/>
                </a:solidFill>
                <a:latin typeface="Calibri" panose="020F0502020204030204"/>
              </a:rPr>
              <a:t>OpenAI</a:t>
            </a:r>
            <a:r>
              <a:rPr lang="en-US" dirty="0">
                <a:solidFill>
                  <a:prstClr val="black"/>
                </a:solidFill>
                <a:latin typeface="Calibri" panose="020F0502020204030204"/>
              </a:rPr>
              <a:t>: Universe</a:t>
            </a:r>
            <a:endParaRPr lang="sk-SK" dirty="0">
              <a:solidFill>
                <a:prstClr val="black"/>
              </a:solidFill>
              <a:latin typeface="Calibri" panose="020F0502020204030204"/>
            </a:endParaRPr>
          </a:p>
        </p:txBody>
      </p:sp>
      <p:sp>
        <p:nvSpPr>
          <p:cNvPr id="12" name="Zástupný objekt pre číslo snímky 11"/>
          <p:cNvSpPr>
            <a:spLocks noGrp="1"/>
          </p:cNvSpPr>
          <p:nvPr>
            <p:ph type="sldNum" sz="quarter" idx="12"/>
          </p:nvPr>
        </p:nvSpPr>
        <p:spPr/>
        <p:txBody>
          <a:bodyPr/>
          <a:lstStyle/>
          <a:p>
            <a:pPr defTabSz="457200"/>
            <a:fld id="{C014DD1E-5D91-48A3-AD6D-45FBA980D106}" type="slidenum">
              <a:rPr lang="sk-SK">
                <a:latin typeface="Calibri" panose="020F0502020204030204"/>
              </a:rPr>
              <a:pPr defTabSz="457200"/>
              <a:t>5</a:t>
            </a:fld>
            <a:endParaRPr lang="sk-SK">
              <a:latin typeface="Calibri" panose="020F0502020204030204"/>
            </a:endParaRPr>
          </a:p>
        </p:txBody>
      </p:sp>
    </p:spTree>
    <p:extLst>
      <p:ext uri="{BB962C8B-B14F-4D97-AF65-F5344CB8AC3E}">
        <p14:creationId xmlns:p14="http://schemas.microsoft.com/office/powerpoint/2010/main" val="30943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Classification – Predict answers to Yes/No questions</a:t>
            </a:r>
          </a:p>
          <a:p>
            <a:r>
              <a:rPr lang="en-GB" dirty="0"/>
              <a:t>Regression – Predict real values</a:t>
            </a:r>
          </a:p>
          <a:p>
            <a:r>
              <a:rPr lang="en-GB" dirty="0"/>
              <a:t>Clustering – Find patterns of similar objects</a:t>
            </a:r>
          </a:p>
          <a:p>
            <a:r>
              <a:rPr lang="en-GB" dirty="0"/>
              <a:t>How to Evaluate Machine Learning Models</a:t>
            </a:r>
          </a:p>
        </p:txBody>
      </p:sp>
      <p:sp>
        <p:nvSpPr>
          <p:cNvPr id="2" name="Title 1"/>
          <p:cNvSpPr>
            <a:spLocks noGrp="1"/>
          </p:cNvSpPr>
          <p:nvPr>
            <p:ph type="title"/>
          </p:nvPr>
        </p:nvSpPr>
        <p:spPr/>
        <p:txBody>
          <a:bodyPr/>
          <a:lstStyle/>
          <a:p>
            <a:r>
              <a:rPr lang="en-US" dirty="0"/>
              <a:t>Introduction to Machine Learning</a:t>
            </a:r>
          </a:p>
        </p:txBody>
      </p:sp>
    </p:spTree>
    <p:extLst>
      <p:ext uri="{BB962C8B-B14F-4D97-AF65-F5344CB8AC3E}">
        <p14:creationId xmlns:p14="http://schemas.microsoft.com/office/powerpoint/2010/main" val="318349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3"/>
          </p:nvPr>
        </p:nvSpPr>
        <p:spPr/>
        <p:txBody>
          <a:bodyPr/>
          <a:lstStyle/>
          <a:p>
            <a:pPr algn="r" defTabSz="1190640" fontAlgn="base">
              <a:lnSpc>
                <a:spcPts val="3000"/>
              </a:lnSpc>
              <a:spcBef>
                <a:spcPct val="0"/>
              </a:spcBef>
              <a:spcAft>
                <a:spcPct val="0"/>
              </a:spcAft>
              <a:defRPr/>
            </a:pPr>
            <a:fld id="{6F4A1B40-4074-4A43-A415-862C3E2C2127}" type="slidenum">
              <a:rPr lang="en-US" sz="2995" b="1">
                <a:solidFill>
                  <a:srgbClr val="000000"/>
                </a:solidFill>
                <a:latin typeface="PFDinTextCompPro-Bold"/>
                <a:ea typeface="ＭＳ Ｐゴシック" charset="0"/>
                <a:sym typeface="PFDinTextCompPro-Bold" charset="0"/>
              </a:rPr>
              <a:pPr algn="r" defTabSz="1190640" fontAlgn="base">
                <a:lnSpc>
                  <a:spcPts val="3000"/>
                </a:lnSpc>
                <a:spcBef>
                  <a:spcPct val="0"/>
                </a:spcBef>
                <a:spcAft>
                  <a:spcPct val="0"/>
                </a:spcAft>
                <a:defRPr/>
              </a:pPr>
              <a:t>7</a:t>
            </a:fld>
            <a:endParaRPr lang="en-US" sz="2995" b="1">
              <a:solidFill>
                <a:srgbClr val="000000"/>
              </a:solidFill>
              <a:latin typeface="PFDinTextCompPro-Bold"/>
              <a:ea typeface="ＭＳ Ｐゴシック" charset="0"/>
              <a:sym typeface="PFDinTextCompPro-Bold" charset="0"/>
            </a:endParaRPr>
          </a:p>
        </p:txBody>
      </p:sp>
      <p:sp>
        <p:nvSpPr>
          <p:cNvPr id="7" name="Title 2">
            <a:extLst>
              <a:ext uri="{FF2B5EF4-FFF2-40B4-BE49-F238E27FC236}">
                <a16:creationId xmlns:a16="http://schemas.microsoft.com/office/drawing/2014/main" id="{08C461C5-9334-4DF0-BB38-2FB54C106790}"/>
              </a:ext>
            </a:extLst>
          </p:cNvPr>
          <p:cNvSpPr>
            <a:spLocks noGrp="1"/>
          </p:cNvSpPr>
          <p:nvPr>
            <p:ph type="ctrTitle"/>
          </p:nvPr>
        </p:nvSpPr>
        <p:spPr>
          <a:xfrm>
            <a:off x="539525" y="1742213"/>
            <a:ext cx="11028200" cy="3421118"/>
          </a:xfrm>
        </p:spPr>
        <p:txBody>
          <a:bodyPr>
            <a:normAutofit/>
          </a:bodyPr>
          <a:lstStyle/>
          <a:p>
            <a:pPr>
              <a:defRPr/>
            </a:pPr>
            <a:br>
              <a:rPr lang="en-US" sz="9375" dirty="0"/>
            </a:br>
            <a:r>
              <a:rPr lang="en-US" sz="9600" dirty="0"/>
              <a:t>Classification</a:t>
            </a:r>
            <a:br>
              <a:rPr lang="en-US" sz="9600" dirty="0"/>
            </a:br>
            <a:endParaRPr lang="en-US" sz="9375" dirty="0"/>
          </a:p>
        </p:txBody>
      </p:sp>
    </p:spTree>
    <p:extLst>
      <p:ext uri="{BB962C8B-B14F-4D97-AF65-F5344CB8AC3E}">
        <p14:creationId xmlns:p14="http://schemas.microsoft.com/office/powerpoint/2010/main" val="1407963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sz="quarter" idx="10"/>
          </p:nvPr>
        </p:nvSpPr>
        <p:spPr>
          <a:xfrm>
            <a:off x="211311" y="1070744"/>
            <a:ext cx="9800043" cy="5290388"/>
          </a:xfrm>
        </p:spPr>
        <p:txBody>
          <a:bodyPr/>
          <a:lstStyle/>
          <a:p>
            <a:r>
              <a:rPr lang="en-US" dirty="0"/>
              <a:t>Grew out of artificial intelligence within computer science. Teaches computers by example.</a:t>
            </a:r>
          </a:p>
          <a:p>
            <a:endParaRPr lang="en-US" dirty="0"/>
          </a:p>
          <a:p>
            <a:endParaRPr lang="en-US" dirty="0"/>
          </a:p>
          <a:p>
            <a:endParaRPr lang="en-US" dirty="0"/>
          </a:p>
          <a:p>
            <a:endParaRPr lang="en-US" dirty="0"/>
          </a:p>
          <a:p>
            <a:r>
              <a:rPr lang="en-US" dirty="0"/>
              <a:t>ML is arguably part of statistics.</a:t>
            </a:r>
          </a:p>
        </p:txBody>
      </p:sp>
      <p:sp>
        <p:nvSpPr>
          <p:cNvPr id="11" name="TextBox 10"/>
          <p:cNvSpPr txBox="1"/>
          <p:nvPr/>
        </p:nvSpPr>
        <p:spPr>
          <a:xfrm>
            <a:off x="7493000" y="3558088"/>
            <a:ext cx="2249334" cy="523220"/>
          </a:xfrm>
          <a:prstGeom prst="rect">
            <a:avLst/>
          </a:prstGeom>
          <a:noFill/>
        </p:spPr>
        <p:txBody>
          <a:bodyPr wrap="none" rtlCol="0">
            <a:spAutoFit/>
          </a:bodyPr>
          <a:lstStyle/>
          <a:p>
            <a:r>
              <a:rPr lang="en-US" sz="2800" dirty="0"/>
              <a:t>Is this a chair?</a:t>
            </a:r>
            <a:endParaRPr lang="en-US" dirty="0"/>
          </a:p>
        </p:txBody>
      </p:sp>
      <p:grpSp>
        <p:nvGrpSpPr>
          <p:cNvPr id="31" name="Group 30"/>
          <p:cNvGrpSpPr/>
          <p:nvPr/>
        </p:nvGrpSpPr>
        <p:grpSpPr>
          <a:xfrm>
            <a:off x="2069369" y="3301079"/>
            <a:ext cx="1381125" cy="1300163"/>
            <a:chOff x="3095625" y="3808413"/>
            <a:chExt cx="1381125" cy="1300163"/>
          </a:xfrm>
        </p:grpSpPr>
        <p:sp>
          <p:nvSpPr>
            <p:cNvPr id="1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571026" y="2509520"/>
            <a:ext cx="831850" cy="1293523"/>
            <a:chOff x="4498975" y="3759200"/>
            <a:chExt cx="831850" cy="1293523"/>
          </a:xfrm>
        </p:grpSpPr>
        <p:sp>
          <p:nvSpPr>
            <p:cNvPr id="60"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2" name="Straight Connector 51"/>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4710119" y="4539962"/>
              <a:ext cx="410797" cy="302167"/>
              <a:chOff x="4720337" y="4692361"/>
              <a:chExt cx="697102" cy="512762"/>
            </a:xfrm>
          </p:grpSpPr>
          <p:cxnSp>
            <p:nvCxnSpPr>
              <p:cNvPr id="55" name="Straight Connector 54"/>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9" name="Picture 58"/>
          <p:cNvPicPr>
            <a:picLocks noChangeAspect="1"/>
          </p:cNvPicPr>
          <p:nvPr/>
        </p:nvPicPr>
        <p:blipFill>
          <a:blip r:embed="rId3"/>
          <a:stretch>
            <a:fillRect/>
          </a:stretch>
        </p:blipFill>
        <p:spPr>
          <a:xfrm>
            <a:off x="9742334" y="2637905"/>
            <a:ext cx="1811339" cy="1856064"/>
          </a:xfrm>
          <a:prstGeom prst="rect">
            <a:avLst/>
          </a:prstGeom>
        </p:spPr>
      </p:pic>
      <p:grpSp>
        <p:nvGrpSpPr>
          <p:cNvPr id="70" name="Group 69"/>
          <p:cNvGrpSpPr/>
          <p:nvPr/>
        </p:nvGrpSpPr>
        <p:grpSpPr>
          <a:xfrm>
            <a:off x="248273" y="3012921"/>
            <a:ext cx="942590" cy="1208087"/>
            <a:chOff x="1019368" y="4056063"/>
            <a:chExt cx="942590" cy="1208087"/>
          </a:xfrm>
        </p:grpSpPr>
        <p:sp>
          <p:nvSpPr>
            <p:cNvPr id="63"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 name="Picture 37"/>
          <p:cNvPicPr>
            <a:picLocks noChangeAspect="1"/>
          </p:cNvPicPr>
          <p:nvPr/>
        </p:nvPicPr>
        <p:blipFill>
          <a:blip r:embed="rId4"/>
          <a:stretch>
            <a:fillRect/>
          </a:stretch>
        </p:blipFill>
        <p:spPr>
          <a:xfrm>
            <a:off x="1448642" y="2345324"/>
            <a:ext cx="1171911" cy="851178"/>
          </a:xfrm>
          <a:prstGeom prst="rect">
            <a:avLst/>
          </a:prstGeom>
        </p:spPr>
      </p:pic>
      <p:grpSp>
        <p:nvGrpSpPr>
          <p:cNvPr id="39" name="Group 38"/>
          <p:cNvGrpSpPr/>
          <p:nvPr/>
        </p:nvGrpSpPr>
        <p:grpSpPr>
          <a:xfrm>
            <a:off x="4136958" y="3540797"/>
            <a:ext cx="1359119" cy="913894"/>
            <a:chOff x="1576196" y="1992221"/>
            <a:chExt cx="1732500" cy="1164962"/>
          </a:xfrm>
        </p:grpSpPr>
        <p:pic>
          <p:nvPicPr>
            <p:cNvPr id="40" name="Picture 39"/>
            <p:cNvPicPr>
              <a:picLocks noChangeAspect="1"/>
            </p:cNvPicPr>
            <p:nvPr/>
          </p:nvPicPr>
          <p:blipFill>
            <a:blip r:embed="rId5"/>
            <a:stretch>
              <a:fillRect/>
            </a:stretch>
          </p:blipFill>
          <p:spPr>
            <a:xfrm>
              <a:off x="1576196" y="1992221"/>
              <a:ext cx="1732500" cy="1147500"/>
            </a:xfrm>
            <a:prstGeom prst="rect">
              <a:avLst/>
            </a:prstGeom>
          </p:spPr>
        </p:pic>
        <p:sp>
          <p:nvSpPr>
            <p:cNvPr id="41"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967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sz="quarter" idx="10"/>
          </p:nvPr>
        </p:nvSpPr>
        <p:spPr>
          <a:xfrm>
            <a:off x="-241299" y="850593"/>
            <a:ext cx="10384367" cy="5290388"/>
          </a:xfrm>
        </p:spPr>
        <p:txBody>
          <a:bodyPr/>
          <a:lstStyle/>
          <a:p>
            <a:pPr>
              <a:buNone/>
            </a:pPr>
            <a:r>
              <a:rPr lang="en-US" dirty="0"/>
              <a:t>   We have a </a:t>
            </a:r>
            <a:r>
              <a:rPr lang="en-US" i="1" dirty="0"/>
              <a:t>training set</a:t>
            </a:r>
            <a:r>
              <a:rPr lang="en-US" dirty="0"/>
              <a:t> of observations (e.g., labeled images) and a </a:t>
            </a:r>
            <a:r>
              <a:rPr lang="en-US" i="1" dirty="0"/>
              <a:t>test</a:t>
            </a:r>
            <a:r>
              <a:rPr lang="en-US" dirty="0"/>
              <a:t> </a:t>
            </a:r>
            <a:r>
              <a:rPr lang="en-US" i="1" dirty="0"/>
              <a:t>set</a:t>
            </a:r>
            <a:r>
              <a:rPr lang="en-US" dirty="0"/>
              <a:t> that we use only for evaluation.</a:t>
            </a:r>
            <a:endParaRPr lang="en-US" i="1" dirty="0"/>
          </a:p>
        </p:txBody>
      </p:sp>
      <p:sp>
        <p:nvSpPr>
          <p:cNvPr id="21" name="TextBox 20"/>
          <p:cNvSpPr txBox="1"/>
          <p:nvPr/>
        </p:nvSpPr>
        <p:spPr>
          <a:xfrm>
            <a:off x="4907760" y="2062585"/>
            <a:ext cx="1888508" cy="523220"/>
          </a:xfrm>
          <a:prstGeom prst="rect">
            <a:avLst/>
          </a:prstGeom>
          <a:noFill/>
        </p:spPr>
        <p:txBody>
          <a:bodyPr wrap="none" rtlCol="0">
            <a:spAutoFit/>
          </a:bodyPr>
          <a:lstStyle/>
          <a:p>
            <a:r>
              <a:rPr lang="en-US" sz="2800" dirty="0"/>
              <a:t>Training set</a:t>
            </a:r>
          </a:p>
        </p:txBody>
      </p:sp>
      <p:sp>
        <p:nvSpPr>
          <p:cNvPr id="22" name="TextBox 21"/>
          <p:cNvSpPr txBox="1"/>
          <p:nvPr/>
        </p:nvSpPr>
        <p:spPr>
          <a:xfrm>
            <a:off x="7532214" y="2077876"/>
            <a:ext cx="1319567" cy="523220"/>
          </a:xfrm>
          <a:prstGeom prst="rect">
            <a:avLst/>
          </a:prstGeom>
          <a:noFill/>
        </p:spPr>
        <p:txBody>
          <a:bodyPr wrap="none" rtlCol="0">
            <a:spAutoFit/>
          </a:bodyPr>
          <a:lstStyle/>
          <a:p>
            <a:r>
              <a:rPr lang="en-US" sz="2800" dirty="0"/>
              <a:t>Test set</a:t>
            </a:r>
          </a:p>
        </p:txBody>
      </p:sp>
      <p:sp>
        <p:nvSpPr>
          <p:cNvPr id="23" name="Left Arrow 22"/>
          <p:cNvSpPr/>
          <p:nvPr/>
        </p:nvSpPr>
        <p:spPr>
          <a:xfrm rot="19954503">
            <a:off x="4775199" y="255411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eft Arrow 23"/>
          <p:cNvSpPr/>
          <p:nvPr/>
        </p:nvSpPr>
        <p:spPr>
          <a:xfrm rot="12905149">
            <a:off x="8305801" y="2607732"/>
            <a:ext cx="733777" cy="5221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3308486" y="3623003"/>
            <a:ext cx="1322823" cy="369332"/>
          </a:xfrm>
          <a:prstGeom prst="rect">
            <a:avLst/>
          </a:prstGeom>
          <a:noFill/>
        </p:spPr>
        <p:txBody>
          <a:bodyPr wrap="none" rtlCol="0">
            <a:spAutoFit/>
          </a:bodyPr>
          <a:lstStyle/>
          <a:p>
            <a:r>
              <a:rPr lang="en-US" dirty="0"/>
              <a:t>(not a chair)</a:t>
            </a:r>
          </a:p>
        </p:txBody>
      </p:sp>
      <p:sp>
        <p:nvSpPr>
          <p:cNvPr id="28" name="TextBox 27"/>
          <p:cNvSpPr txBox="1"/>
          <p:nvPr/>
        </p:nvSpPr>
        <p:spPr>
          <a:xfrm>
            <a:off x="2714843" y="6444803"/>
            <a:ext cx="1322823" cy="369332"/>
          </a:xfrm>
          <a:prstGeom prst="rect">
            <a:avLst/>
          </a:prstGeom>
          <a:noFill/>
        </p:spPr>
        <p:txBody>
          <a:bodyPr wrap="none" rtlCol="0">
            <a:spAutoFit/>
          </a:bodyPr>
          <a:lstStyle/>
          <a:p>
            <a:r>
              <a:rPr lang="en-US" dirty="0"/>
              <a:t>(not a chair)</a:t>
            </a:r>
          </a:p>
        </p:txBody>
      </p:sp>
      <p:sp>
        <p:nvSpPr>
          <p:cNvPr id="29" name="TextBox 28"/>
          <p:cNvSpPr txBox="1"/>
          <p:nvPr/>
        </p:nvSpPr>
        <p:spPr>
          <a:xfrm>
            <a:off x="3784499" y="5726812"/>
            <a:ext cx="1322823" cy="369332"/>
          </a:xfrm>
          <a:prstGeom prst="rect">
            <a:avLst/>
          </a:prstGeom>
          <a:noFill/>
        </p:spPr>
        <p:txBody>
          <a:bodyPr wrap="none" rtlCol="0">
            <a:spAutoFit/>
          </a:bodyPr>
          <a:lstStyle/>
          <a:p>
            <a:r>
              <a:rPr lang="en-US" dirty="0"/>
              <a:t>(not a chair)</a:t>
            </a:r>
          </a:p>
        </p:txBody>
      </p:sp>
      <p:sp>
        <p:nvSpPr>
          <p:cNvPr id="32" name="TextBox 31"/>
          <p:cNvSpPr txBox="1"/>
          <p:nvPr/>
        </p:nvSpPr>
        <p:spPr>
          <a:xfrm>
            <a:off x="365658" y="5690849"/>
            <a:ext cx="1322823" cy="369332"/>
          </a:xfrm>
          <a:prstGeom prst="rect">
            <a:avLst/>
          </a:prstGeom>
          <a:noFill/>
        </p:spPr>
        <p:txBody>
          <a:bodyPr wrap="none" rtlCol="0">
            <a:spAutoFit/>
          </a:bodyPr>
          <a:lstStyle/>
          <a:p>
            <a:r>
              <a:rPr lang="en-US" dirty="0"/>
              <a:t>(not a chair)</a:t>
            </a:r>
          </a:p>
        </p:txBody>
      </p:sp>
      <p:sp>
        <p:nvSpPr>
          <p:cNvPr id="33" name="TextBox 32"/>
          <p:cNvSpPr txBox="1"/>
          <p:nvPr/>
        </p:nvSpPr>
        <p:spPr>
          <a:xfrm>
            <a:off x="219256" y="3263976"/>
            <a:ext cx="1322823" cy="369332"/>
          </a:xfrm>
          <a:prstGeom prst="rect">
            <a:avLst/>
          </a:prstGeom>
          <a:noFill/>
        </p:spPr>
        <p:txBody>
          <a:bodyPr wrap="none" rtlCol="0">
            <a:spAutoFit/>
          </a:bodyPr>
          <a:lstStyle/>
          <a:p>
            <a:r>
              <a:rPr lang="en-US" dirty="0"/>
              <a:t>(not a chair)</a:t>
            </a:r>
          </a:p>
        </p:txBody>
      </p:sp>
      <p:sp>
        <p:nvSpPr>
          <p:cNvPr id="34" name="TextBox 33"/>
          <p:cNvSpPr txBox="1"/>
          <p:nvPr/>
        </p:nvSpPr>
        <p:spPr>
          <a:xfrm>
            <a:off x="1857680" y="4861655"/>
            <a:ext cx="787558" cy="369332"/>
          </a:xfrm>
          <a:prstGeom prst="rect">
            <a:avLst/>
          </a:prstGeom>
          <a:noFill/>
        </p:spPr>
        <p:txBody>
          <a:bodyPr wrap="none" rtlCol="0">
            <a:spAutoFit/>
          </a:bodyPr>
          <a:lstStyle/>
          <a:p>
            <a:r>
              <a:rPr lang="en-US" dirty="0"/>
              <a:t>(chair)</a:t>
            </a:r>
          </a:p>
        </p:txBody>
      </p:sp>
      <p:grpSp>
        <p:nvGrpSpPr>
          <p:cNvPr id="35" name="Group 34"/>
          <p:cNvGrpSpPr/>
          <p:nvPr/>
        </p:nvGrpSpPr>
        <p:grpSpPr>
          <a:xfrm>
            <a:off x="1939969" y="2245206"/>
            <a:ext cx="1381125" cy="1300163"/>
            <a:chOff x="3095625" y="3808413"/>
            <a:chExt cx="1381125" cy="1300163"/>
          </a:xfrm>
        </p:grpSpPr>
        <p:sp>
          <p:nvSpPr>
            <p:cNvPr id="36"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922280" y="4573760"/>
            <a:ext cx="831850" cy="1293523"/>
            <a:chOff x="4498975" y="3759200"/>
            <a:chExt cx="831850" cy="1293523"/>
          </a:xfrm>
        </p:grpSpPr>
        <p:sp>
          <p:nvSpPr>
            <p:cNvPr id="48"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53" name="Straight Connector 52"/>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4710119" y="4539962"/>
              <a:ext cx="410797" cy="302167"/>
              <a:chOff x="4720337" y="4692361"/>
              <a:chExt cx="697102" cy="512762"/>
            </a:xfrm>
          </p:grpSpPr>
          <p:cxnSp>
            <p:nvCxnSpPr>
              <p:cNvPr id="56" name="Straight Connector 55"/>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8" name="Picture 57"/>
          <p:cNvPicPr>
            <a:picLocks noChangeAspect="1"/>
          </p:cNvPicPr>
          <p:nvPr/>
        </p:nvPicPr>
        <p:blipFill>
          <a:blip r:embed="rId3"/>
          <a:stretch>
            <a:fillRect/>
          </a:stretch>
        </p:blipFill>
        <p:spPr>
          <a:xfrm>
            <a:off x="10230534" y="3197410"/>
            <a:ext cx="1590182" cy="1629446"/>
          </a:xfrm>
          <a:prstGeom prst="rect">
            <a:avLst/>
          </a:prstGeom>
        </p:spPr>
      </p:pic>
      <p:grpSp>
        <p:nvGrpSpPr>
          <p:cNvPr id="59" name="Group 58"/>
          <p:cNvGrpSpPr/>
          <p:nvPr/>
        </p:nvGrpSpPr>
        <p:grpSpPr>
          <a:xfrm>
            <a:off x="1798195" y="3917775"/>
            <a:ext cx="942590" cy="1208087"/>
            <a:chOff x="1019368" y="4056063"/>
            <a:chExt cx="942590" cy="1208087"/>
          </a:xfrm>
        </p:grpSpPr>
        <p:sp>
          <p:nvSpPr>
            <p:cNvPr id="60"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Box 30"/>
          <p:cNvSpPr txBox="1"/>
          <p:nvPr/>
        </p:nvSpPr>
        <p:spPr>
          <a:xfrm>
            <a:off x="2199978" y="3419677"/>
            <a:ext cx="787558" cy="369332"/>
          </a:xfrm>
          <a:prstGeom prst="rect">
            <a:avLst/>
          </a:prstGeom>
          <a:noFill/>
        </p:spPr>
        <p:txBody>
          <a:bodyPr wrap="none" rtlCol="0">
            <a:spAutoFit/>
          </a:bodyPr>
          <a:lstStyle/>
          <a:p>
            <a:r>
              <a:rPr lang="en-US" dirty="0"/>
              <a:t>(chair)</a:t>
            </a:r>
          </a:p>
        </p:txBody>
      </p:sp>
      <p:pic>
        <p:nvPicPr>
          <p:cNvPr id="66" name="Picture 65"/>
          <p:cNvPicPr>
            <a:picLocks noChangeAspect="1"/>
          </p:cNvPicPr>
          <p:nvPr/>
        </p:nvPicPr>
        <p:blipFill>
          <a:blip r:embed="rId4"/>
          <a:stretch>
            <a:fillRect/>
          </a:stretch>
        </p:blipFill>
        <p:spPr>
          <a:xfrm>
            <a:off x="2924720" y="4054743"/>
            <a:ext cx="737316" cy="2459736"/>
          </a:xfrm>
          <a:prstGeom prst="rect">
            <a:avLst/>
          </a:prstGeom>
        </p:spPr>
      </p:pic>
      <p:pic>
        <p:nvPicPr>
          <p:cNvPr id="67" name="Picture 66"/>
          <p:cNvPicPr>
            <a:picLocks noChangeAspect="1"/>
          </p:cNvPicPr>
          <p:nvPr/>
        </p:nvPicPr>
        <p:blipFill>
          <a:blip r:embed="rId5"/>
          <a:stretch>
            <a:fillRect/>
          </a:stretch>
        </p:blipFill>
        <p:spPr>
          <a:xfrm>
            <a:off x="3383943" y="2783754"/>
            <a:ext cx="1171911" cy="851178"/>
          </a:xfrm>
          <a:prstGeom prst="rect">
            <a:avLst/>
          </a:prstGeom>
        </p:spPr>
      </p:pic>
      <p:pic>
        <p:nvPicPr>
          <p:cNvPr id="69" name="Picture 68"/>
          <p:cNvPicPr>
            <a:picLocks noChangeAspect="1"/>
          </p:cNvPicPr>
          <p:nvPr/>
        </p:nvPicPr>
        <p:blipFill>
          <a:blip r:embed="rId6"/>
          <a:stretch>
            <a:fillRect/>
          </a:stretch>
        </p:blipFill>
        <p:spPr>
          <a:xfrm>
            <a:off x="500957" y="4709272"/>
            <a:ext cx="1105313" cy="987188"/>
          </a:xfrm>
          <a:prstGeom prst="rect">
            <a:avLst/>
          </a:prstGeom>
        </p:spPr>
      </p:pic>
      <p:grpSp>
        <p:nvGrpSpPr>
          <p:cNvPr id="97" name="Group 96"/>
          <p:cNvGrpSpPr/>
          <p:nvPr/>
        </p:nvGrpSpPr>
        <p:grpSpPr>
          <a:xfrm>
            <a:off x="69808" y="2331340"/>
            <a:ext cx="1359119" cy="913894"/>
            <a:chOff x="1576196" y="1992221"/>
            <a:chExt cx="1732500" cy="1164962"/>
          </a:xfrm>
        </p:grpSpPr>
        <p:pic>
          <p:nvPicPr>
            <p:cNvPr id="71" name="Picture 70"/>
            <p:cNvPicPr>
              <a:picLocks noChangeAspect="1"/>
            </p:cNvPicPr>
            <p:nvPr/>
          </p:nvPicPr>
          <p:blipFill>
            <a:blip r:embed="rId7"/>
            <a:stretch>
              <a:fillRect/>
            </a:stretch>
          </p:blipFill>
          <p:spPr>
            <a:xfrm>
              <a:off x="1576196" y="1992221"/>
              <a:ext cx="1732500" cy="1147500"/>
            </a:xfrm>
            <a:prstGeom prst="rect">
              <a:avLst/>
            </a:prstGeom>
          </p:spPr>
        </p:pic>
        <p:sp>
          <p:nvSpPr>
            <p:cNvPr id="96"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8" name="Picture 97"/>
          <p:cNvPicPr>
            <a:picLocks noChangeAspect="1"/>
          </p:cNvPicPr>
          <p:nvPr/>
        </p:nvPicPr>
        <p:blipFill>
          <a:blip r:embed="rId8"/>
          <a:stretch>
            <a:fillRect/>
          </a:stretch>
        </p:blipFill>
        <p:spPr>
          <a:xfrm>
            <a:off x="8449788" y="5411831"/>
            <a:ext cx="1105313" cy="987188"/>
          </a:xfrm>
          <a:prstGeom prst="rect">
            <a:avLst/>
          </a:prstGeom>
        </p:spPr>
      </p:pic>
      <p:pic>
        <p:nvPicPr>
          <p:cNvPr id="99" name="Picture 98"/>
          <p:cNvPicPr>
            <a:picLocks noChangeAspect="1"/>
          </p:cNvPicPr>
          <p:nvPr/>
        </p:nvPicPr>
        <p:blipFill>
          <a:blip r:embed="rId9"/>
          <a:stretch>
            <a:fillRect/>
          </a:stretch>
        </p:blipFill>
        <p:spPr>
          <a:xfrm>
            <a:off x="9248659" y="2484795"/>
            <a:ext cx="2025000" cy="1237500"/>
          </a:xfrm>
          <a:prstGeom prst="rect">
            <a:avLst/>
          </a:prstGeom>
        </p:spPr>
      </p:pic>
      <p:pic>
        <p:nvPicPr>
          <p:cNvPr id="100" name="Picture 99"/>
          <p:cNvPicPr>
            <a:picLocks noChangeAspect="1"/>
          </p:cNvPicPr>
          <p:nvPr/>
        </p:nvPicPr>
        <p:blipFill>
          <a:blip r:embed="rId10"/>
          <a:stretch>
            <a:fillRect/>
          </a:stretch>
        </p:blipFill>
        <p:spPr>
          <a:xfrm>
            <a:off x="9951603" y="4855987"/>
            <a:ext cx="1358438" cy="1636875"/>
          </a:xfrm>
          <a:prstGeom prst="rect">
            <a:avLst/>
          </a:prstGeom>
        </p:spPr>
      </p:pic>
      <p:pic>
        <p:nvPicPr>
          <p:cNvPr id="101" name="Picture 100"/>
          <p:cNvPicPr>
            <a:picLocks noChangeAspect="1"/>
          </p:cNvPicPr>
          <p:nvPr/>
        </p:nvPicPr>
        <p:blipFill>
          <a:blip r:embed="rId11"/>
          <a:stretch>
            <a:fillRect/>
          </a:stretch>
        </p:blipFill>
        <p:spPr>
          <a:xfrm>
            <a:off x="7424720" y="4928875"/>
            <a:ext cx="835313" cy="1341563"/>
          </a:xfrm>
          <a:prstGeom prst="rect">
            <a:avLst/>
          </a:prstGeom>
        </p:spPr>
      </p:pic>
      <p:pic>
        <p:nvPicPr>
          <p:cNvPr id="102" name="Picture 101"/>
          <p:cNvPicPr>
            <a:picLocks noChangeAspect="1"/>
          </p:cNvPicPr>
          <p:nvPr/>
        </p:nvPicPr>
        <p:blipFill>
          <a:blip r:embed="rId12"/>
          <a:stretch>
            <a:fillRect/>
          </a:stretch>
        </p:blipFill>
        <p:spPr>
          <a:xfrm>
            <a:off x="7444850" y="2881281"/>
            <a:ext cx="987188" cy="1527188"/>
          </a:xfrm>
          <a:prstGeom prst="rect">
            <a:avLst/>
          </a:prstGeom>
        </p:spPr>
      </p:pic>
      <p:grpSp>
        <p:nvGrpSpPr>
          <p:cNvPr id="103" name="Group 102"/>
          <p:cNvGrpSpPr/>
          <p:nvPr/>
        </p:nvGrpSpPr>
        <p:grpSpPr>
          <a:xfrm>
            <a:off x="9059896" y="4223497"/>
            <a:ext cx="831850" cy="1293523"/>
            <a:chOff x="4498975" y="3759200"/>
            <a:chExt cx="831850" cy="1293523"/>
          </a:xfrm>
        </p:grpSpPr>
        <p:sp>
          <p:nvSpPr>
            <p:cNvPr id="10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09" name="Straight Connector 10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4710119" y="4539962"/>
              <a:ext cx="410797" cy="302167"/>
              <a:chOff x="4720337" y="4692361"/>
              <a:chExt cx="697102" cy="512762"/>
            </a:xfrm>
          </p:grpSpPr>
          <p:cxnSp>
            <p:nvCxnSpPr>
              <p:cNvPr id="112" name="Straight Connector 11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67614" y="3492024"/>
            <a:ext cx="804029" cy="1205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0" name="TextBox 69"/>
          <p:cNvSpPr txBox="1"/>
          <p:nvPr/>
        </p:nvSpPr>
        <p:spPr>
          <a:xfrm>
            <a:off x="4852116" y="4796124"/>
            <a:ext cx="1322823" cy="369332"/>
          </a:xfrm>
          <a:prstGeom prst="rect">
            <a:avLst/>
          </a:prstGeom>
          <a:noFill/>
        </p:spPr>
        <p:txBody>
          <a:bodyPr wrap="none" rtlCol="0">
            <a:spAutoFit/>
          </a:bodyPr>
          <a:lstStyle/>
          <a:p>
            <a:r>
              <a:rPr lang="en-US" dirty="0"/>
              <a:t>(not a chair)</a:t>
            </a:r>
          </a:p>
        </p:txBody>
      </p:sp>
    </p:spTree>
    <p:extLst>
      <p:ext uri="{BB962C8B-B14F-4D97-AF65-F5344CB8AC3E}">
        <p14:creationId xmlns:p14="http://schemas.microsoft.com/office/powerpoint/2010/main" val="9024919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ktíva">
  <a:themeElements>
    <a:clrScheme name="Retrospektíva">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ktí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tí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6DB243D-F585-435F-A2EA-E3678FDD3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6170</TotalTime>
  <Words>3405</Words>
  <Application>Microsoft Office PowerPoint</Application>
  <PresentationFormat>Широкоэкранный</PresentationFormat>
  <Paragraphs>380</Paragraphs>
  <Slides>40</Slides>
  <Notes>27</Notes>
  <HiddenSlides>0</HiddenSlides>
  <MMClips>0</MMClips>
  <ScaleCrop>false</ScaleCrop>
  <HeadingPairs>
    <vt:vector size="6" baseType="variant">
      <vt:variant>
        <vt:lpstr>Использованные шрифты</vt:lpstr>
      </vt:variant>
      <vt:variant>
        <vt:i4>9</vt:i4>
      </vt:variant>
      <vt:variant>
        <vt:lpstr>Тема</vt:lpstr>
      </vt:variant>
      <vt:variant>
        <vt:i4>3</vt:i4>
      </vt:variant>
      <vt:variant>
        <vt:lpstr>Заголовки слайдов</vt:lpstr>
      </vt:variant>
      <vt:variant>
        <vt:i4>40</vt:i4>
      </vt:variant>
    </vt:vector>
  </HeadingPairs>
  <TitlesOfParts>
    <vt:vector size="52" baseType="lpstr">
      <vt:lpstr>MS PGothic</vt:lpstr>
      <vt:lpstr>Arial</vt:lpstr>
      <vt:lpstr>Calibri</vt:lpstr>
      <vt:lpstr>Calibri Light</vt:lpstr>
      <vt:lpstr>Gill Sans</vt:lpstr>
      <vt:lpstr>PFDinTextCompPro-Bold</vt:lpstr>
      <vt:lpstr>Segoe</vt:lpstr>
      <vt:lpstr>Segoe UI</vt:lpstr>
      <vt:lpstr>Segoe UI Light</vt:lpstr>
      <vt:lpstr>1_Office Theme</vt:lpstr>
      <vt:lpstr>Retrospektíva</vt:lpstr>
      <vt:lpstr>Office Theme</vt:lpstr>
      <vt:lpstr> Intro to Machine    Learning</vt:lpstr>
      <vt:lpstr>Types of learning</vt:lpstr>
      <vt:lpstr>Supervised Learning</vt:lpstr>
      <vt:lpstr>Unsupervised Learning</vt:lpstr>
      <vt:lpstr>Reinforcement Learning</vt:lpstr>
      <vt:lpstr>Introduction to Machine Learning</vt:lpstr>
      <vt:lpstr> Classification </vt:lpstr>
      <vt:lpstr>Machine Learning</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Презентация PowerPoint</vt:lpstr>
      <vt:lpstr>Regression</vt:lpstr>
      <vt:lpstr>Regression</vt:lpstr>
      <vt:lpstr>Regression</vt:lpstr>
      <vt:lpstr>Regression</vt:lpstr>
      <vt:lpstr>Regression</vt:lpstr>
      <vt:lpstr>Regression</vt:lpstr>
      <vt:lpstr>Regression</vt:lpstr>
      <vt:lpstr>Regression</vt:lpstr>
      <vt:lpstr>Regression Applications</vt:lpstr>
      <vt:lpstr>Supervised Learning</vt:lpstr>
      <vt:lpstr>How do I start?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Ctoisadmin</cp:lastModifiedBy>
  <cp:revision>151</cp:revision>
  <dcterms:created xsi:type="dcterms:W3CDTF">2015-06-26T17:24:48Z</dcterms:created>
  <dcterms:modified xsi:type="dcterms:W3CDTF">2018-05-10T09:50:59Z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